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x="18288000" cy="10287000"/>
  <p:notesSz cx="6858000" cy="9144000"/>
  <p:embeddedFontLst>
    <p:embeddedFont>
      <p:font typeface="TT Hoves Bold" charset="1" panose="02000003020000060003"/>
      <p:regular r:id="rId29"/>
    </p:embeddedFont>
    <p:embeddedFont>
      <p:font typeface="Helios Bold" charset="1" panose="020B0704020202020204"/>
      <p:regular r:id="rId30"/>
    </p:embeddedFont>
    <p:embeddedFont>
      <p:font typeface="Helios" charset="1" panose="020B0504020202020204"/>
      <p:regular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slides/slide21.xml" Type="http://schemas.openxmlformats.org/officeDocument/2006/relationships/slide"/><Relationship Id="rId27" Target="slides/slide22.xml" Type="http://schemas.openxmlformats.org/officeDocument/2006/relationships/slide"/><Relationship Id="rId28" Target="slides/slide23.xml" Type="http://schemas.openxmlformats.org/officeDocument/2006/relationships/slide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svg" Type="http://schemas.openxmlformats.org/officeDocument/2006/relationships/image"/><Relationship Id="rId11" Target="../media/image16.png" Type="http://schemas.openxmlformats.org/officeDocument/2006/relationships/image"/><Relationship Id="rId2" Target="../media/image7.png" Type="http://schemas.openxmlformats.org/officeDocument/2006/relationships/image"/><Relationship Id="rId3" Target="../media/image8.png" Type="http://schemas.openxmlformats.org/officeDocument/2006/relationships/image"/><Relationship Id="rId4" Target="../media/image9.svg" Type="http://schemas.openxmlformats.org/officeDocument/2006/relationships/image"/><Relationship Id="rId5" Target="../media/image10.png" Type="http://schemas.openxmlformats.org/officeDocument/2006/relationships/image"/><Relationship Id="rId6" Target="../media/image11.svg" Type="http://schemas.openxmlformats.org/officeDocument/2006/relationships/image"/><Relationship Id="rId7" Target="../media/image12.png" Type="http://schemas.openxmlformats.org/officeDocument/2006/relationships/image"/><Relationship Id="rId8" Target="../media/image13.svg" Type="http://schemas.openxmlformats.org/officeDocument/2006/relationships/image"/><Relationship Id="rId9" Target="../media/image14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7.jpeg" Type="http://schemas.openxmlformats.org/officeDocument/2006/relationships/image"/><Relationship Id="rId3" Target="../media/image18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jpe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0.jpeg" Type="http://schemas.openxmlformats.org/officeDocument/2006/relationships/image"/><Relationship Id="rId3" Target="../media/image21.jpeg" Type="http://schemas.openxmlformats.org/officeDocument/2006/relationships/image"/><Relationship Id="rId4" Target="../media/image22.jpeg" Type="http://schemas.openxmlformats.org/officeDocument/2006/relationships/image"/></Relationships>
</file>

<file path=ppt/slides/_rels/slide2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3.jpeg" Type="http://schemas.openxmlformats.org/officeDocument/2006/relationships/image"/><Relationship Id="rId3" Target="../media/image24.png" Type="http://schemas.openxmlformats.org/officeDocument/2006/relationships/image"/><Relationship Id="rId4" Target="../media/image25.jpeg" Type="http://schemas.openxmlformats.org/officeDocument/2006/relationships/image"/></Relationships>
</file>

<file path=ppt/slides/_rels/slide2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6.png" Type="http://schemas.openxmlformats.org/officeDocument/2006/relationships/image"/><Relationship Id="rId3" Target="../media/image27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2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jpeg" Type="http://schemas.openxmlformats.org/officeDocument/2006/relationships/image"/><Relationship Id="rId3" Target="../media/image5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7708610" y="-412494"/>
            <a:ext cx="18562305" cy="8555165"/>
            <a:chOff x="0" y="0"/>
            <a:chExt cx="406400" cy="1873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06400" cy="187305"/>
            </a:xfrm>
            <a:custGeom>
              <a:avLst/>
              <a:gdLst/>
              <a:ahLst/>
              <a:cxnLst/>
              <a:rect r="r" b="b" t="t" l="l"/>
              <a:pathLst>
                <a:path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9144000" y="2051466"/>
            <a:ext cx="12503082" cy="10287000"/>
            <a:chOff x="0" y="0"/>
            <a:chExt cx="6184570" cy="5088399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6184570" cy="5088399"/>
            </a:xfrm>
            <a:custGeom>
              <a:avLst/>
              <a:gdLst/>
              <a:ahLst/>
              <a:cxnLst/>
              <a:rect r="r" b="b" t="t" l="l"/>
              <a:pathLst>
                <a:path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6184570" cy="5088399"/>
            </a:xfrm>
            <a:custGeom>
              <a:avLst/>
              <a:gdLst/>
              <a:ahLst/>
              <a:cxnLst/>
              <a:rect r="r" b="b" t="t" l="l"/>
              <a:pathLst>
                <a:path h="5088399" w="6184570">
                  <a:moveTo>
                    <a:pt x="3433653" y="2544200"/>
                  </a:moveTo>
                  <a:lnTo>
                    <a:pt x="6184570" y="5088399"/>
                  </a:lnTo>
                  <a:lnTo>
                    <a:pt x="2750917" y="5088399"/>
                  </a:lnTo>
                  <a:lnTo>
                    <a:pt x="0" y="2544200"/>
                  </a:lnTo>
                  <a:lnTo>
                    <a:pt x="2750917" y="0"/>
                  </a:lnTo>
                  <a:lnTo>
                    <a:pt x="6184570" y="0"/>
                  </a:lnTo>
                  <a:lnTo>
                    <a:pt x="3433653" y="2544200"/>
                  </a:lnTo>
                  <a:close/>
                </a:path>
              </a:pathLst>
            </a:custGeom>
            <a:blipFill>
              <a:blip r:embed="rId2"/>
              <a:stretch>
                <a:fillRect l="-11919" t="0" r="-11919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0">
            <a:off x="9006848" y="6804594"/>
            <a:ext cx="7555842" cy="3482406"/>
            <a:chOff x="0" y="0"/>
            <a:chExt cx="406400" cy="18730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06400" cy="187305"/>
            </a:xfrm>
            <a:custGeom>
              <a:avLst/>
              <a:gdLst/>
              <a:ahLst/>
              <a:cxnLst/>
              <a:rect r="r" b="b" t="t" l="l"/>
              <a:pathLst>
                <a:path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>
                <a:alpha val="80000"/>
              </a:srgbClr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-434634" y="3014629"/>
            <a:ext cx="11857507" cy="4810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040"/>
              </a:lnSpc>
            </a:pPr>
            <a:r>
              <a:rPr lang="en-US" sz="6700">
                <a:solidFill>
                  <a:srgbClr val="DB8A12"/>
                </a:solidFill>
                <a:latin typeface="TT Hoves Bold"/>
              </a:rPr>
              <a:t>Ministerio de la Construcción</a:t>
            </a:r>
          </a:p>
          <a:p>
            <a:pPr algn="ctr">
              <a:lnSpc>
                <a:spcPts val="8040"/>
              </a:lnSpc>
            </a:pPr>
            <a:r>
              <a:rPr lang="en-US" sz="6700">
                <a:solidFill>
                  <a:srgbClr val="DB8A12"/>
                </a:solidFill>
                <a:latin typeface="TT Hoves Bold"/>
              </a:rPr>
              <a:t>de la República de Cuba</a:t>
            </a:r>
          </a:p>
          <a:p>
            <a:pPr algn="l">
              <a:lnSpc>
                <a:spcPts val="13799"/>
              </a:lnSpc>
            </a:pP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4298573" y="1028700"/>
            <a:ext cx="1907079" cy="1640498"/>
          </a:xfrm>
          <a:custGeom>
            <a:avLst/>
            <a:gdLst/>
            <a:ahLst/>
            <a:cxnLst/>
            <a:rect r="r" b="b" t="t" l="l"/>
            <a:pathLst>
              <a:path h="1640498" w="1907079">
                <a:moveTo>
                  <a:pt x="0" y="0"/>
                </a:moveTo>
                <a:lnTo>
                  <a:pt x="1907080" y="0"/>
                </a:lnTo>
                <a:lnTo>
                  <a:pt x="1907080" y="1640498"/>
                </a:lnTo>
                <a:lnTo>
                  <a:pt x="0" y="1640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6479889" cy="10287000"/>
            <a:chOff x="0" y="0"/>
            <a:chExt cx="1706637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06637" cy="2709333"/>
            </a:xfrm>
            <a:custGeom>
              <a:avLst/>
              <a:gdLst/>
              <a:ahLst/>
              <a:cxnLst/>
              <a:rect r="r" b="b" t="t" l="l"/>
              <a:pathLst>
                <a:path h="2709333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1706637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7403420" y="133507"/>
          <a:ext cx="9855880" cy="9691732"/>
        </p:xfrm>
        <a:graphic>
          <a:graphicData uri="http://schemas.openxmlformats.org/drawingml/2006/table">
            <a:tbl>
              <a:tblPr/>
              <a:tblGrid>
                <a:gridCol w="1066233"/>
                <a:gridCol w="8789647"/>
              </a:tblGrid>
              <a:tr h="9066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6694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2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3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3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36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4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3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5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03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6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5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7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5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8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5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9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85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10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69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359"/>
                        </a:lnSpc>
                        <a:defRPr/>
                      </a:pPr>
                      <a:r>
                        <a:rPr lang="en-US" sz="2399">
                          <a:solidFill>
                            <a:srgbClr val="000000"/>
                          </a:solidFill>
                          <a:latin typeface="Helios Bold"/>
                        </a:rPr>
                        <a:t>11</a:t>
                      </a: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Freeform 6" id="6"/>
          <p:cNvSpPr/>
          <p:nvPr/>
        </p:nvSpPr>
        <p:spPr>
          <a:xfrm flipH="false" flipV="false" rot="0">
            <a:off x="75071" y="5153025"/>
            <a:ext cx="6329747" cy="3947461"/>
          </a:xfrm>
          <a:custGeom>
            <a:avLst/>
            <a:gdLst/>
            <a:ahLst/>
            <a:cxnLst/>
            <a:rect r="r" b="b" t="t" l="l"/>
            <a:pathLst>
              <a:path h="3947461" w="6329747">
                <a:moveTo>
                  <a:pt x="0" y="0"/>
                </a:moveTo>
                <a:lnTo>
                  <a:pt x="6329747" y="0"/>
                </a:lnTo>
                <a:lnTo>
                  <a:pt x="6329747" y="3947461"/>
                </a:lnTo>
                <a:lnTo>
                  <a:pt x="0" y="394746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247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1028700" y="1019175"/>
            <a:ext cx="4632039" cy="1838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TT Hoves Bold"/>
              </a:rPr>
              <a:t>UNECA Y DINVAI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0805" y="4475514"/>
            <a:ext cx="6238280" cy="522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2A2E3A"/>
                </a:solidFill>
                <a:latin typeface="Helios Bold"/>
              </a:rPr>
              <a:t>Principales servicios que brindan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9144000" y="399207"/>
            <a:ext cx="718492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000000"/>
                </a:solidFill>
                <a:latin typeface="Helios"/>
              </a:rPr>
              <a:t>Diseños de Arquitectura , Urbanismo e Ingeniería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8684227" y="1191005"/>
            <a:ext cx="81153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Diseños de Interiores, mobiliario , gráficos y áreas verdes.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8684227" y="2318909"/>
            <a:ext cx="81153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ProyectosTecnológicos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8673402" y="3132489"/>
            <a:ext cx="81153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Estudios de Factibilidad técnico económico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8673402" y="3946069"/>
            <a:ext cx="81153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Diagnóstico y restauración de edificaciones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8684227" y="4759649"/>
            <a:ext cx="81153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Proyectos de Organización de obras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8678814" y="5369725"/>
            <a:ext cx="8580486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Sistemas de Gestión, dirección facultativa de obras y 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000000"/>
                </a:solidFill>
                <a:latin typeface="Helios"/>
              </a:rPr>
              <a:t>administración de proyectos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8684227" y="6486365"/>
            <a:ext cx="8580486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LevantamientosTopográficos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8684227" y="7299945"/>
            <a:ext cx="8580486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Maquetas virtuales, arquitectónicas tecnológicas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8673402" y="8229756"/>
            <a:ext cx="8580486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Servicios informáticos, elaboración y venta de software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7344053" y="8923150"/>
            <a:ext cx="10773998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Copia y ploteo de planos </a:t>
            </a:r>
            <a:r>
              <a:rPr lang="en-US" sz="2469">
                <a:solidFill>
                  <a:srgbClr val="000000"/>
                </a:solidFill>
                <a:latin typeface="Helios"/>
              </a:rPr>
              <a:t>Investigaciones aplicadas</a:t>
            </a:r>
          </a:p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000000"/>
                </a:solidFill>
                <a:latin typeface="Helios"/>
              </a:rPr>
              <a:t>Informática e Informatización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bg>
      <p:bgPr>
        <a:solidFill>
          <a:srgbClr val="62626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4594198" y="-1321890"/>
            <a:ext cx="21853498" cy="5455740"/>
            <a:chOff x="0" y="0"/>
            <a:chExt cx="1012092" cy="25267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12092" cy="252670"/>
            </a:xfrm>
            <a:custGeom>
              <a:avLst/>
              <a:gdLst/>
              <a:ahLst/>
              <a:cxnLst/>
              <a:rect r="r" b="b" t="t" l="l"/>
              <a:pathLst>
                <a:path h="252670" w="1012092">
                  <a:moveTo>
                    <a:pt x="203200" y="0"/>
                  </a:moveTo>
                  <a:lnTo>
                    <a:pt x="808892" y="0"/>
                  </a:lnTo>
                  <a:lnTo>
                    <a:pt x="1012092" y="252670"/>
                  </a:lnTo>
                  <a:lnTo>
                    <a:pt x="0" y="25267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758092" cy="29077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775409" y="892920"/>
            <a:ext cx="16483891" cy="34290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400"/>
              </a:lnSpc>
            </a:pPr>
            <a:r>
              <a:rPr lang="en-US" sz="7000">
                <a:solidFill>
                  <a:srgbClr val="FFFFFF"/>
                </a:solidFill>
                <a:latin typeface="TT Hoves Bold"/>
              </a:rPr>
              <a:t>Cooperativas en el sector de la construcción</a:t>
            </a:r>
          </a:p>
          <a:p>
            <a:pPr algn="l">
              <a:lnSpc>
                <a:spcPts val="10199"/>
              </a:lnSpc>
            </a:pPr>
          </a:p>
        </p:txBody>
      </p:sp>
      <p:grpSp>
        <p:nvGrpSpPr>
          <p:cNvPr name="Group 6" id="6"/>
          <p:cNvGrpSpPr/>
          <p:nvPr/>
        </p:nvGrpSpPr>
        <p:grpSpPr>
          <a:xfrm rot="0">
            <a:off x="1028700" y="5324652"/>
            <a:ext cx="3295436" cy="1073376"/>
            <a:chOff x="0" y="0"/>
            <a:chExt cx="867934" cy="282700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867934" cy="282700"/>
            </a:xfrm>
            <a:custGeom>
              <a:avLst/>
              <a:gdLst/>
              <a:ahLst/>
              <a:cxnLst/>
              <a:rect r="r" b="b" t="t" l="l"/>
              <a:pathLst>
                <a:path h="282700" w="867934">
                  <a:moveTo>
                    <a:pt x="0" y="0"/>
                  </a:moveTo>
                  <a:lnTo>
                    <a:pt x="867934" y="0"/>
                  </a:lnTo>
                  <a:lnTo>
                    <a:pt x="867934" y="282700"/>
                  </a:lnTo>
                  <a:lnTo>
                    <a:pt x="0" y="282700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867934" cy="339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000000"/>
                  </a:solidFill>
                  <a:latin typeface="Helios"/>
                </a:rPr>
                <a:t>2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5375097" y="5324652"/>
            <a:ext cx="3295436" cy="1073376"/>
            <a:chOff x="0" y="0"/>
            <a:chExt cx="867934" cy="2827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67934" cy="282700"/>
            </a:xfrm>
            <a:custGeom>
              <a:avLst/>
              <a:gdLst/>
              <a:ahLst/>
              <a:cxnLst/>
              <a:rect r="r" b="b" t="t" l="l"/>
              <a:pathLst>
                <a:path h="282700" w="867934">
                  <a:moveTo>
                    <a:pt x="0" y="0"/>
                  </a:moveTo>
                  <a:lnTo>
                    <a:pt x="867934" y="0"/>
                  </a:lnTo>
                  <a:lnTo>
                    <a:pt x="867934" y="282700"/>
                  </a:lnTo>
                  <a:lnTo>
                    <a:pt x="0" y="282700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867934" cy="339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000000"/>
                  </a:solidFill>
                  <a:latin typeface="Helios"/>
                </a:rPr>
                <a:t>7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9617467" y="5324652"/>
            <a:ext cx="3295436" cy="1073376"/>
            <a:chOff x="0" y="0"/>
            <a:chExt cx="867934" cy="2827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867934" cy="282700"/>
            </a:xfrm>
            <a:custGeom>
              <a:avLst/>
              <a:gdLst/>
              <a:ahLst/>
              <a:cxnLst/>
              <a:rect r="r" b="b" t="t" l="l"/>
              <a:pathLst>
                <a:path h="282700" w="867934">
                  <a:moveTo>
                    <a:pt x="0" y="0"/>
                  </a:moveTo>
                  <a:lnTo>
                    <a:pt x="867934" y="0"/>
                  </a:lnTo>
                  <a:lnTo>
                    <a:pt x="867934" y="282700"/>
                  </a:lnTo>
                  <a:lnTo>
                    <a:pt x="0" y="282700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867934" cy="339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000000"/>
                  </a:solidFill>
                  <a:latin typeface="Helios"/>
                </a:rPr>
                <a:t>59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963864" y="5324652"/>
            <a:ext cx="3295436" cy="1073376"/>
            <a:chOff x="0" y="0"/>
            <a:chExt cx="867934" cy="2827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67934" cy="282700"/>
            </a:xfrm>
            <a:custGeom>
              <a:avLst/>
              <a:gdLst/>
              <a:ahLst/>
              <a:cxnLst/>
              <a:rect r="r" b="b" t="t" l="l"/>
              <a:pathLst>
                <a:path h="282700" w="867934">
                  <a:moveTo>
                    <a:pt x="0" y="0"/>
                  </a:moveTo>
                  <a:lnTo>
                    <a:pt x="867934" y="0"/>
                  </a:lnTo>
                  <a:lnTo>
                    <a:pt x="867934" y="282700"/>
                  </a:lnTo>
                  <a:lnTo>
                    <a:pt x="0" y="282700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57150"/>
              <a:ext cx="867934" cy="33985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000000"/>
                  </a:solidFill>
                  <a:latin typeface="Helios"/>
                </a:rPr>
                <a:t>Total 68</a:t>
              </a:r>
            </a:p>
          </p:txBody>
        </p:sp>
      </p:grpSp>
      <p:sp>
        <p:nvSpPr>
          <p:cNvPr name="AutoShape 18" id="18"/>
          <p:cNvSpPr/>
          <p:nvPr/>
        </p:nvSpPr>
        <p:spPr>
          <a:xfrm>
            <a:off x="4324136" y="5861340"/>
            <a:ext cx="1050961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8670533" y="5861340"/>
            <a:ext cx="946934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12912903" y="5861340"/>
            <a:ext cx="1050961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1028700" y="6804483"/>
            <a:ext cx="3295436" cy="4908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919"/>
              </a:lnSpc>
            </a:pPr>
            <a:r>
              <a:rPr lang="en-US" sz="2799">
                <a:solidFill>
                  <a:srgbClr val="FFFFFF"/>
                </a:solidFill>
                <a:latin typeface="Helios Bold"/>
              </a:rPr>
              <a:t>otras actividades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5340421" y="6814008"/>
            <a:ext cx="3295436" cy="9601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FFFFFF"/>
                </a:solidFill>
                <a:latin typeface="Helios Bold"/>
              </a:rPr>
              <a:t>Producción de materiales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9652143" y="6814008"/>
            <a:ext cx="3295436" cy="4743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79"/>
              </a:lnSpc>
            </a:pPr>
            <a:r>
              <a:rPr lang="en-US" sz="2699">
                <a:solidFill>
                  <a:srgbClr val="FFFFFF"/>
                </a:solidFill>
                <a:latin typeface="Helios Bold"/>
              </a:rPr>
              <a:t>Construcción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95594" y="6192405"/>
            <a:ext cx="5474343" cy="3488694"/>
            <a:chOff x="0" y="0"/>
            <a:chExt cx="1441802" cy="9188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441802" cy="918833"/>
            </a:xfrm>
            <a:custGeom>
              <a:avLst/>
              <a:gdLst/>
              <a:ahLst/>
              <a:cxnLst/>
              <a:rect r="r" b="b" t="t" l="l"/>
              <a:pathLst>
                <a:path h="918833" w="1441802">
                  <a:moveTo>
                    <a:pt x="42427" y="0"/>
                  </a:moveTo>
                  <a:lnTo>
                    <a:pt x="1399376" y="0"/>
                  </a:lnTo>
                  <a:cubicBezTo>
                    <a:pt x="1410628" y="0"/>
                    <a:pt x="1421419" y="4470"/>
                    <a:pt x="1429376" y="12426"/>
                  </a:cubicBezTo>
                  <a:cubicBezTo>
                    <a:pt x="1437333" y="20383"/>
                    <a:pt x="1441802" y="31174"/>
                    <a:pt x="1441802" y="42427"/>
                  </a:cubicBezTo>
                  <a:lnTo>
                    <a:pt x="1441802" y="876406"/>
                  </a:lnTo>
                  <a:cubicBezTo>
                    <a:pt x="1441802" y="887659"/>
                    <a:pt x="1437333" y="898450"/>
                    <a:pt x="1429376" y="906406"/>
                  </a:cubicBezTo>
                  <a:cubicBezTo>
                    <a:pt x="1421419" y="914363"/>
                    <a:pt x="1410628" y="918833"/>
                    <a:pt x="1399376" y="918833"/>
                  </a:cubicBezTo>
                  <a:lnTo>
                    <a:pt x="42427" y="918833"/>
                  </a:lnTo>
                  <a:cubicBezTo>
                    <a:pt x="31174" y="918833"/>
                    <a:pt x="20383" y="914363"/>
                    <a:pt x="12426" y="906406"/>
                  </a:cubicBezTo>
                  <a:cubicBezTo>
                    <a:pt x="4470" y="898450"/>
                    <a:pt x="0" y="887659"/>
                    <a:pt x="0" y="876406"/>
                  </a:cubicBezTo>
                  <a:lnTo>
                    <a:pt x="0" y="42427"/>
                  </a:lnTo>
                  <a:cubicBezTo>
                    <a:pt x="0" y="31174"/>
                    <a:pt x="4470" y="20383"/>
                    <a:pt x="12426" y="12426"/>
                  </a:cubicBezTo>
                  <a:cubicBezTo>
                    <a:pt x="20383" y="4470"/>
                    <a:pt x="31174" y="0"/>
                    <a:pt x="42427" y="0"/>
                  </a:cubicBezTo>
                  <a:close/>
                </a:path>
              </a:pathLst>
            </a:custGeom>
            <a:solidFill>
              <a:srgbClr val="2A2E3A"/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-57150"/>
              <a:ext cx="1441802" cy="975983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AutoShape 5" id="5"/>
          <p:cNvSpPr/>
          <p:nvPr/>
        </p:nvSpPr>
        <p:spPr>
          <a:xfrm>
            <a:off x="2326317" y="4209456"/>
            <a:ext cx="19050" cy="1639526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Freeform 6" id="6"/>
          <p:cNvSpPr/>
          <p:nvPr/>
        </p:nvSpPr>
        <p:spPr>
          <a:xfrm flipH="false" flipV="false" rot="0">
            <a:off x="463983" y="0"/>
            <a:ext cx="4424013" cy="2877452"/>
          </a:xfrm>
          <a:custGeom>
            <a:avLst/>
            <a:gdLst/>
            <a:ahLst/>
            <a:cxnLst/>
            <a:rect r="r" b="b" t="t" l="l"/>
            <a:pathLst>
              <a:path h="2877452" w="4424013">
                <a:moveTo>
                  <a:pt x="0" y="0"/>
                </a:moveTo>
                <a:lnTo>
                  <a:pt x="4424013" y="0"/>
                </a:lnTo>
                <a:lnTo>
                  <a:pt x="4424013" y="2877452"/>
                </a:lnTo>
                <a:lnTo>
                  <a:pt x="0" y="28774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95594" y="3336753"/>
            <a:ext cx="4299545" cy="872635"/>
          </a:xfrm>
          <a:custGeom>
            <a:avLst/>
            <a:gdLst/>
            <a:ahLst/>
            <a:cxnLst/>
            <a:rect r="r" b="b" t="t" l="l"/>
            <a:pathLst>
              <a:path h="872635" w="4299545">
                <a:moveTo>
                  <a:pt x="0" y="0"/>
                </a:moveTo>
                <a:lnTo>
                  <a:pt x="4299545" y="0"/>
                </a:lnTo>
                <a:lnTo>
                  <a:pt x="4299545" y="872635"/>
                </a:lnTo>
                <a:lnTo>
                  <a:pt x="0" y="8726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8" id="8"/>
          <p:cNvSpPr/>
          <p:nvPr/>
        </p:nvSpPr>
        <p:spPr>
          <a:xfrm flipH="true" flipV="true">
            <a:off x="5669941" y="6591316"/>
            <a:ext cx="1779226" cy="135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7449168" y="6145473"/>
            <a:ext cx="4299545" cy="872635"/>
          </a:xfrm>
          <a:custGeom>
            <a:avLst/>
            <a:gdLst/>
            <a:ahLst/>
            <a:cxnLst/>
            <a:rect r="r" b="b" t="t" l="l"/>
            <a:pathLst>
              <a:path h="872635" w="4299545">
                <a:moveTo>
                  <a:pt x="0" y="0"/>
                </a:moveTo>
                <a:lnTo>
                  <a:pt x="4299544" y="0"/>
                </a:lnTo>
                <a:lnTo>
                  <a:pt x="4299544" y="872635"/>
                </a:lnTo>
                <a:lnTo>
                  <a:pt x="0" y="8726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7449165" y="7573299"/>
            <a:ext cx="4491673" cy="911629"/>
          </a:xfrm>
          <a:custGeom>
            <a:avLst/>
            <a:gdLst/>
            <a:ahLst/>
            <a:cxnLst/>
            <a:rect r="r" b="b" t="t" l="l"/>
            <a:pathLst>
              <a:path h="911629" w="4491673">
                <a:moveTo>
                  <a:pt x="0" y="0"/>
                </a:moveTo>
                <a:lnTo>
                  <a:pt x="4491673" y="0"/>
                </a:lnTo>
                <a:lnTo>
                  <a:pt x="4491673" y="911629"/>
                </a:lnTo>
                <a:lnTo>
                  <a:pt x="0" y="9116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7449168" y="9001125"/>
            <a:ext cx="4299545" cy="872635"/>
          </a:xfrm>
          <a:custGeom>
            <a:avLst/>
            <a:gdLst/>
            <a:ahLst/>
            <a:cxnLst/>
            <a:rect r="r" b="b" t="t" l="l"/>
            <a:pathLst>
              <a:path h="872635" w="4299545">
                <a:moveTo>
                  <a:pt x="0" y="0"/>
                </a:moveTo>
                <a:lnTo>
                  <a:pt x="4299544" y="0"/>
                </a:lnTo>
                <a:lnTo>
                  <a:pt x="4299544" y="872635"/>
                </a:lnTo>
                <a:lnTo>
                  <a:pt x="0" y="8726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2" id="12"/>
          <p:cNvSpPr/>
          <p:nvPr/>
        </p:nvSpPr>
        <p:spPr>
          <a:xfrm>
            <a:off x="9617990" y="7018108"/>
            <a:ext cx="3" cy="555191"/>
          </a:xfrm>
          <a:prstGeom prst="line">
            <a:avLst/>
          </a:prstGeom>
          <a:ln cap="flat" w="38100">
            <a:solidFill>
              <a:srgbClr val="2A2E3A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3" id="13"/>
          <p:cNvSpPr txBox="true"/>
          <p:nvPr/>
        </p:nvSpPr>
        <p:spPr>
          <a:xfrm rot="0">
            <a:off x="6976709" y="7762429"/>
            <a:ext cx="5436585" cy="1001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Formación de subsidios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AutoShape 14" id="14"/>
          <p:cNvSpPr/>
          <p:nvPr/>
        </p:nvSpPr>
        <p:spPr>
          <a:xfrm>
            <a:off x="9579887" y="8486775"/>
            <a:ext cx="3" cy="555191"/>
          </a:xfrm>
          <a:prstGeom prst="line">
            <a:avLst/>
          </a:prstGeom>
          <a:ln cap="flat" w="38100">
            <a:solidFill>
              <a:srgbClr val="2A2E3A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TextBox 15" id="15"/>
          <p:cNvSpPr txBox="true"/>
          <p:nvPr/>
        </p:nvSpPr>
        <p:spPr>
          <a:xfrm rot="0">
            <a:off x="6899700" y="9156315"/>
            <a:ext cx="5436585" cy="1001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Población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AutoShape 16" id="16"/>
          <p:cNvSpPr/>
          <p:nvPr/>
        </p:nvSpPr>
        <p:spPr>
          <a:xfrm flipV="true">
            <a:off x="11940838" y="6562741"/>
            <a:ext cx="1413559" cy="28575"/>
          </a:xfrm>
          <a:prstGeom prst="line">
            <a:avLst/>
          </a:prstGeom>
          <a:ln cap="flat" w="38100">
            <a:solidFill>
              <a:srgbClr val="2A2E3A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Freeform 17" id="17"/>
          <p:cNvSpPr/>
          <p:nvPr/>
        </p:nvSpPr>
        <p:spPr>
          <a:xfrm flipH="false" flipV="false" rot="0">
            <a:off x="13487748" y="6145473"/>
            <a:ext cx="3771552" cy="765474"/>
          </a:xfrm>
          <a:custGeom>
            <a:avLst/>
            <a:gdLst/>
            <a:ahLst/>
            <a:cxnLst/>
            <a:rect r="r" b="b" t="t" l="l"/>
            <a:pathLst>
              <a:path h="765474" w="3771552">
                <a:moveTo>
                  <a:pt x="0" y="0"/>
                </a:moveTo>
                <a:lnTo>
                  <a:pt x="3771552" y="0"/>
                </a:lnTo>
                <a:lnTo>
                  <a:pt x="3771552" y="765474"/>
                </a:lnTo>
                <a:lnTo>
                  <a:pt x="0" y="7654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18" id="18"/>
          <p:cNvSpPr/>
          <p:nvPr/>
        </p:nvSpPr>
        <p:spPr>
          <a:xfrm flipV="true">
            <a:off x="11706514" y="9389821"/>
            <a:ext cx="1413559" cy="28575"/>
          </a:xfrm>
          <a:prstGeom prst="line">
            <a:avLst/>
          </a:prstGeom>
          <a:ln cap="flat" w="38100">
            <a:solidFill>
              <a:srgbClr val="2A2E3A"/>
            </a:solidFill>
            <a:prstDash val="solid"/>
            <a:headEnd type="none" len="sm" w="sm"/>
            <a:tailEnd type="arrow" len="sm" w="med"/>
          </a:ln>
        </p:spPr>
      </p:sp>
      <p:grpSp>
        <p:nvGrpSpPr>
          <p:cNvPr name="Group 19" id="19"/>
          <p:cNvGrpSpPr/>
          <p:nvPr/>
        </p:nvGrpSpPr>
        <p:grpSpPr>
          <a:xfrm rot="0">
            <a:off x="13354398" y="8484928"/>
            <a:ext cx="4466923" cy="1606969"/>
            <a:chOff x="0" y="0"/>
            <a:chExt cx="1176474" cy="423235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1176474" cy="423235"/>
            </a:xfrm>
            <a:custGeom>
              <a:avLst/>
              <a:gdLst/>
              <a:ahLst/>
              <a:cxnLst/>
              <a:rect r="r" b="b" t="t" l="l"/>
              <a:pathLst>
                <a:path h="423235" w="1176474">
                  <a:moveTo>
                    <a:pt x="51995" y="0"/>
                  </a:moveTo>
                  <a:lnTo>
                    <a:pt x="1124479" y="0"/>
                  </a:lnTo>
                  <a:cubicBezTo>
                    <a:pt x="1138269" y="0"/>
                    <a:pt x="1151494" y="5478"/>
                    <a:pt x="1161245" y="15229"/>
                  </a:cubicBezTo>
                  <a:cubicBezTo>
                    <a:pt x="1170995" y="24980"/>
                    <a:pt x="1176474" y="38205"/>
                    <a:pt x="1176474" y="51995"/>
                  </a:cubicBezTo>
                  <a:lnTo>
                    <a:pt x="1176474" y="371240"/>
                  </a:lnTo>
                  <a:cubicBezTo>
                    <a:pt x="1176474" y="385030"/>
                    <a:pt x="1170995" y="398255"/>
                    <a:pt x="1161245" y="408006"/>
                  </a:cubicBezTo>
                  <a:cubicBezTo>
                    <a:pt x="1151494" y="417757"/>
                    <a:pt x="1138269" y="423235"/>
                    <a:pt x="1124479" y="423235"/>
                  </a:cubicBezTo>
                  <a:lnTo>
                    <a:pt x="51995" y="423235"/>
                  </a:lnTo>
                  <a:cubicBezTo>
                    <a:pt x="38205" y="423235"/>
                    <a:pt x="24980" y="417757"/>
                    <a:pt x="15229" y="408006"/>
                  </a:cubicBezTo>
                  <a:cubicBezTo>
                    <a:pt x="5478" y="398255"/>
                    <a:pt x="0" y="385030"/>
                    <a:pt x="0" y="371240"/>
                  </a:cubicBezTo>
                  <a:lnTo>
                    <a:pt x="0" y="51995"/>
                  </a:lnTo>
                  <a:cubicBezTo>
                    <a:pt x="0" y="38205"/>
                    <a:pt x="5478" y="24980"/>
                    <a:pt x="15229" y="15229"/>
                  </a:cubicBezTo>
                  <a:cubicBezTo>
                    <a:pt x="24980" y="5478"/>
                    <a:pt x="38205" y="0"/>
                    <a:pt x="51995" y="0"/>
                  </a:cubicBezTo>
                  <a:close/>
                </a:path>
              </a:pathLst>
            </a:custGeom>
            <a:solidFill>
              <a:srgbClr val="2A2E3A"/>
            </a:solidFill>
            <a:ln cap="rnd">
              <a:noFill/>
              <a:prstDash val="solid"/>
              <a:round/>
            </a:ln>
          </p:spPr>
        </p:sp>
        <p:sp>
          <p:nvSpPr>
            <p:cNvPr name="TextBox 21" id="21"/>
            <p:cNvSpPr txBox="true"/>
            <p:nvPr/>
          </p:nvSpPr>
          <p:spPr>
            <a:xfrm>
              <a:off x="0" y="-57150"/>
              <a:ext cx="1176474" cy="480385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TextBox 22" id="22"/>
          <p:cNvSpPr txBox="true"/>
          <p:nvPr/>
        </p:nvSpPr>
        <p:spPr>
          <a:xfrm rot="0">
            <a:off x="645269" y="1391101"/>
            <a:ext cx="4061442" cy="1516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MICONS: Dirección del PLMC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AutoShape 23" id="23"/>
          <p:cNvSpPr/>
          <p:nvPr/>
        </p:nvSpPr>
        <p:spPr>
          <a:xfrm>
            <a:off x="2307264" y="2781562"/>
            <a:ext cx="3" cy="555191"/>
          </a:xfrm>
          <a:prstGeom prst="line">
            <a:avLst/>
          </a:prstGeom>
          <a:ln cap="flat" w="38100">
            <a:solidFill>
              <a:srgbClr val="2A2E3A"/>
            </a:solidFill>
            <a:prstDash val="solid"/>
            <a:headEnd type="none" len="sm" w="sm"/>
            <a:tailEnd type="arrow" len="sm" w="med"/>
          </a:ln>
        </p:spPr>
      </p:sp>
      <p:sp>
        <p:nvSpPr>
          <p:cNvPr name="AutoShape 24" id="24"/>
          <p:cNvSpPr/>
          <p:nvPr/>
        </p:nvSpPr>
        <p:spPr>
          <a:xfrm flipV="true">
            <a:off x="9579887" y="2951318"/>
            <a:ext cx="683635" cy="1491839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Freeform 25" id="25"/>
          <p:cNvSpPr/>
          <p:nvPr/>
        </p:nvSpPr>
        <p:spPr>
          <a:xfrm flipH="false" flipV="false" rot="0">
            <a:off x="8591581" y="2194209"/>
            <a:ext cx="3581984" cy="1523971"/>
          </a:xfrm>
          <a:custGeom>
            <a:avLst/>
            <a:gdLst/>
            <a:ahLst/>
            <a:cxnLst/>
            <a:rect r="r" b="b" t="t" l="l"/>
            <a:pathLst>
              <a:path h="1523971" w="3581984">
                <a:moveTo>
                  <a:pt x="0" y="0"/>
                </a:moveTo>
                <a:lnTo>
                  <a:pt x="3581984" y="0"/>
                </a:lnTo>
                <a:lnTo>
                  <a:pt x="3581984" y="1523972"/>
                </a:lnTo>
                <a:lnTo>
                  <a:pt x="0" y="152397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6" id="26"/>
          <p:cNvSpPr/>
          <p:nvPr/>
        </p:nvSpPr>
        <p:spPr>
          <a:xfrm flipH="false" flipV="false" rot="232437">
            <a:off x="5102949" y="2877702"/>
            <a:ext cx="3273680" cy="3397358"/>
          </a:xfrm>
          <a:custGeom>
            <a:avLst/>
            <a:gdLst/>
            <a:ahLst/>
            <a:cxnLst/>
            <a:rect r="r" b="b" t="t" l="l"/>
            <a:pathLst>
              <a:path h="3397358" w="3273680">
                <a:moveTo>
                  <a:pt x="0" y="0"/>
                </a:moveTo>
                <a:lnTo>
                  <a:pt x="3273679" y="0"/>
                </a:lnTo>
                <a:lnTo>
                  <a:pt x="3273679" y="3397357"/>
                </a:lnTo>
                <a:lnTo>
                  <a:pt x="0" y="33973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27" id="27"/>
          <p:cNvSpPr/>
          <p:nvPr/>
        </p:nvSpPr>
        <p:spPr>
          <a:xfrm flipV="true">
            <a:off x="15172721" y="2173059"/>
            <a:ext cx="0" cy="1545121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Freeform 28" id="28"/>
          <p:cNvSpPr/>
          <p:nvPr/>
        </p:nvSpPr>
        <p:spPr>
          <a:xfrm flipH="false" flipV="false" rot="0">
            <a:off x="13105192" y="1028700"/>
            <a:ext cx="4154108" cy="1767384"/>
          </a:xfrm>
          <a:custGeom>
            <a:avLst/>
            <a:gdLst/>
            <a:ahLst/>
            <a:cxnLst/>
            <a:rect r="r" b="b" t="t" l="l"/>
            <a:pathLst>
              <a:path h="1767384" w="4154108">
                <a:moveTo>
                  <a:pt x="0" y="0"/>
                </a:moveTo>
                <a:lnTo>
                  <a:pt x="4154108" y="0"/>
                </a:lnTo>
                <a:lnTo>
                  <a:pt x="4154108" y="1767384"/>
                </a:lnTo>
                <a:lnTo>
                  <a:pt x="0" y="176738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0">
            <a:off x="8232801" y="4291070"/>
            <a:ext cx="4299545" cy="872635"/>
          </a:xfrm>
          <a:custGeom>
            <a:avLst/>
            <a:gdLst/>
            <a:ahLst/>
            <a:cxnLst/>
            <a:rect r="r" b="b" t="t" l="l"/>
            <a:pathLst>
              <a:path h="872635" w="4299545">
                <a:moveTo>
                  <a:pt x="0" y="0"/>
                </a:moveTo>
                <a:lnTo>
                  <a:pt x="4299544" y="0"/>
                </a:lnTo>
                <a:lnTo>
                  <a:pt x="4299544" y="872635"/>
                </a:lnTo>
                <a:lnTo>
                  <a:pt x="0" y="87263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0" id="30"/>
          <p:cNvGrpSpPr/>
          <p:nvPr/>
        </p:nvGrpSpPr>
        <p:grpSpPr>
          <a:xfrm rot="0">
            <a:off x="13151657" y="3386888"/>
            <a:ext cx="4466923" cy="2112537"/>
            <a:chOff x="0" y="0"/>
            <a:chExt cx="1176474" cy="556388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176474" cy="556388"/>
            </a:xfrm>
            <a:custGeom>
              <a:avLst/>
              <a:gdLst/>
              <a:ahLst/>
              <a:cxnLst/>
              <a:rect r="r" b="b" t="t" l="l"/>
              <a:pathLst>
                <a:path h="556388" w="1176474">
                  <a:moveTo>
                    <a:pt x="51995" y="0"/>
                  </a:moveTo>
                  <a:lnTo>
                    <a:pt x="1124479" y="0"/>
                  </a:lnTo>
                  <a:cubicBezTo>
                    <a:pt x="1138269" y="0"/>
                    <a:pt x="1151494" y="5478"/>
                    <a:pt x="1161245" y="15229"/>
                  </a:cubicBezTo>
                  <a:cubicBezTo>
                    <a:pt x="1170995" y="24980"/>
                    <a:pt x="1176474" y="38205"/>
                    <a:pt x="1176474" y="51995"/>
                  </a:cubicBezTo>
                  <a:lnTo>
                    <a:pt x="1176474" y="504393"/>
                  </a:lnTo>
                  <a:cubicBezTo>
                    <a:pt x="1176474" y="518183"/>
                    <a:pt x="1170995" y="531408"/>
                    <a:pt x="1161245" y="541159"/>
                  </a:cubicBezTo>
                  <a:cubicBezTo>
                    <a:pt x="1151494" y="550910"/>
                    <a:pt x="1138269" y="556388"/>
                    <a:pt x="1124479" y="556388"/>
                  </a:cubicBezTo>
                  <a:lnTo>
                    <a:pt x="51995" y="556388"/>
                  </a:lnTo>
                  <a:cubicBezTo>
                    <a:pt x="38205" y="556388"/>
                    <a:pt x="24980" y="550910"/>
                    <a:pt x="15229" y="541159"/>
                  </a:cubicBezTo>
                  <a:cubicBezTo>
                    <a:pt x="5478" y="531408"/>
                    <a:pt x="0" y="518183"/>
                    <a:pt x="0" y="504393"/>
                  </a:cubicBezTo>
                  <a:lnTo>
                    <a:pt x="0" y="51995"/>
                  </a:lnTo>
                  <a:cubicBezTo>
                    <a:pt x="0" y="38205"/>
                    <a:pt x="5478" y="24980"/>
                    <a:pt x="15229" y="15229"/>
                  </a:cubicBezTo>
                  <a:cubicBezTo>
                    <a:pt x="24980" y="5478"/>
                    <a:pt x="38205" y="0"/>
                    <a:pt x="51995" y="0"/>
                  </a:cubicBezTo>
                  <a:close/>
                </a:path>
              </a:pathLst>
            </a:custGeom>
            <a:solidFill>
              <a:srgbClr val="DB8A12"/>
            </a:solidFill>
            <a:ln cap="rnd">
              <a:noFill/>
              <a:prstDash val="solid"/>
              <a:round/>
            </a:ln>
          </p:spPr>
        </p:sp>
        <p:sp>
          <p:nvSpPr>
            <p:cNvPr name="TextBox 32" id="32"/>
            <p:cNvSpPr txBox="true"/>
            <p:nvPr/>
          </p:nvSpPr>
          <p:spPr>
            <a:xfrm>
              <a:off x="0" y="-57150"/>
              <a:ext cx="1176474" cy="613538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Freeform 33" id="33"/>
          <p:cNvSpPr/>
          <p:nvPr/>
        </p:nvSpPr>
        <p:spPr>
          <a:xfrm flipH="false" flipV="false" rot="0">
            <a:off x="5180791" y="306531"/>
            <a:ext cx="4780987" cy="2162316"/>
          </a:xfrm>
          <a:custGeom>
            <a:avLst/>
            <a:gdLst/>
            <a:ahLst/>
            <a:cxnLst/>
            <a:rect r="r" b="b" t="t" l="l"/>
            <a:pathLst>
              <a:path h="2162316" w="4780987">
                <a:moveTo>
                  <a:pt x="0" y="0"/>
                </a:moveTo>
                <a:lnTo>
                  <a:pt x="4780988" y="0"/>
                </a:lnTo>
                <a:lnTo>
                  <a:pt x="4780988" y="2162316"/>
                </a:lnTo>
                <a:lnTo>
                  <a:pt x="0" y="2162316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30058" r="0" b="-30058"/>
            </a:stretch>
          </a:blipFill>
          <a:ln w="38100" cap="sq">
            <a:solidFill>
              <a:srgbClr val="000000"/>
            </a:solidFill>
            <a:prstDash val="dash"/>
            <a:miter/>
          </a:ln>
        </p:spPr>
      </p:sp>
      <p:sp>
        <p:nvSpPr>
          <p:cNvPr name="TextBox 34" id="34"/>
          <p:cNvSpPr txBox="true"/>
          <p:nvPr/>
        </p:nvSpPr>
        <p:spPr>
          <a:xfrm rot="0">
            <a:off x="-465532" y="6970483"/>
            <a:ext cx="6796596" cy="20306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42 Empresas de los CAPs </a:t>
            </a:r>
          </a:p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UEB</a:t>
            </a:r>
          </a:p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MINI-INDUSTRIAS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TextBox 35" id="35"/>
          <p:cNvSpPr txBox="true"/>
          <p:nvPr/>
        </p:nvSpPr>
        <p:spPr>
          <a:xfrm rot="0">
            <a:off x="433697" y="3505462"/>
            <a:ext cx="4061442" cy="487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  <a:spcBef>
                <a:spcPct val="0"/>
              </a:spcBef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CAPs y CAMs 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7587272" y="6314182"/>
            <a:ext cx="4061442" cy="487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  <a:spcBef>
                <a:spcPct val="0"/>
              </a:spcBef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Tiendas MINCIN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13342803" y="6260601"/>
            <a:ext cx="4061442" cy="4875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  <a:spcBef>
                <a:spcPct val="0"/>
              </a:spcBef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Distribución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13557138" y="8716746"/>
            <a:ext cx="4061442" cy="15162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BENEFICIARIO y destinatario final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TextBox 39" id="39"/>
          <p:cNvSpPr txBox="true"/>
          <p:nvPr/>
        </p:nvSpPr>
        <p:spPr>
          <a:xfrm rot="0">
            <a:off x="8232801" y="2903693"/>
            <a:ext cx="4061442" cy="1001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OACEs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TextBox 40" id="40"/>
          <p:cNvSpPr txBox="true"/>
          <p:nvPr/>
        </p:nvSpPr>
        <p:spPr>
          <a:xfrm rot="0">
            <a:off x="13331222" y="1592423"/>
            <a:ext cx="3702047" cy="139585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37"/>
              </a:lnSpc>
            </a:pPr>
            <a:r>
              <a:rPr lang="en-US" sz="2669">
                <a:solidFill>
                  <a:srgbClr val="FFFFFF"/>
                </a:solidFill>
                <a:latin typeface="Helios Bold"/>
              </a:rPr>
              <a:t>Sector Productivo No estatal</a:t>
            </a:r>
          </a:p>
          <a:p>
            <a:pPr algn="ctr">
              <a:lnSpc>
                <a:spcPts val="3737"/>
              </a:lnSpc>
              <a:spcBef>
                <a:spcPct val="0"/>
              </a:spcBef>
            </a:pPr>
          </a:p>
        </p:txBody>
      </p:sp>
      <p:sp>
        <p:nvSpPr>
          <p:cNvPr name="TextBox 41" id="41"/>
          <p:cNvSpPr txBox="true"/>
          <p:nvPr/>
        </p:nvSpPr>
        <p:spPr>
          <a:xfrm rot="0">
            <a:off x="8351852" y="4257706"/>
            <a:ext cx="4061442" cy="10019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Agricultura</a:t>
            </a: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sp>
        <p:nvSpPr>
          <p:cNvPr name="TextBox 42" id="42"/>
          <p:cNvSpPr txBox="true"/>
          <p:nvPr/>
        </p:nvSpPr>
        <p:spPr>
          <a:xfrm rot="0">
            <a:off x="13642881" y="3607651"/>
            <a:ext cx="3515208" cy="2209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48"/>
              </a:lnSpc>
            </a:pPr>
            <a:r>
              <a:rPr lang="en-US" sz="2534">
                <a:solidFill>
                  <a:srgbClr val="FFFFFF"/>
                </a:solidFill>
                <a:latin typeface="Helios Bold"/>
              </a:rPr>
              <a:t>Trabajadores por cuenta propias y Cooperativas de PLMC</a:t>
            </a:r>
          </a:p>
          <a:p>
            <a:pPr algn="ctr">
              <a:lnSpc>
                <a:spcPts val="3548"/>
              </a:lnSpc>
              <a:spcBef>
                <a:spcPct val="0"/>
              </a:spcBef>
            </a:pPr>
          </a:p>
        </p:txBody>
      </p:sp>
      <p:sp>
        <p:nvSpPr>
          <p:cNvPr name="TextBox 43" id="43"/>
          <p:cNvSpPr txBox="true"/>
          <p:nvPr/>
        </p:nvSpPr>
        <p:spPr>
          <a:xfrm rot="0">
            <a:off x="5273787" y="505979"/>
            <a:ext cx="4421215" cy="221291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78"/>
              </a:lnSpc>
            </a:pPr>
            <a:r>
              <a:rPr lang="en-US" sz="2127">
                <a:solidFill>
                  <a:srgbClr val="000000"/>
                </a:solidFill>
                <a:latin typeface="Helios Bold"/>
              </a:rPr>
              <a:t>16 PRODUCTOS GENERICOS BASICO DE UNA VIVIENDA</a:t>
            </a:r>
          </a:p>
          <a:p>
            <a:pPr algn="ctr">
              <a:lnSpc>
                <a:spcPts val="2978"/>
              </a:lnSpc>
            </a:pPr>
            <a:r>
              <a:rPr lang="en-US" sz="2127">
                <a:solidFill>
                  <a:srgbClr val="000000"/>
                </a:solidFill>
                <a:latin typeface="Helios Bold"/>
              </a:rPr>
              <a:t>Áridos, bloques, pisos, ladrillos, cantos, cubiertas sólidas, plásticos, carpintería</a:t>
            </a:r>
          </a:p>
          <a:p>
            <a:pPr algn="ctr">
              <a:lnSpc>
                <a:spcPts val="2978"/>
              </a:lnSpc>
              <a:spcBef>
                <a:spcPct val="0"/>
              </a:spcBef>
            </a:pPr>
          </a:p>
        </p:txBody>
      </p:sp>
      <p:sp>
        <p:nvSpPr>
          <p:cNvPr name="AutoShape 44" id="44"/>
          <p:cNvSpPr/>
          <p:nvPr/>
        </p:nvSpPr>
        <p:spPr>
          <a:xfrm flipH="true">
            <a:off x="12173565" y="2718890"/>
            <a:ext cx="1314182" cy="237305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bg>
      <p:bgPr>
        <a:solidFill>
          <a:srgbClr val="DB8A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6258005" y="-88241"/>
            <a:ext cx="22470006" cy="3185392"/>
            <a:chOff x="0" y="0"/>
            <a:chExt cx="1807534" cy="2562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07534" cy="256240"/>
            </a:xfrm>
            <a:custGeom>
              <a:avLst/>
              <a:gdLst/>
              <a:ahLst/>
              <a:cxnLst/>
              <a:rect r="r" b="b" t="t" l="l"/>
              <a:pathLst>
                <a:path h="256240" w="1807534">
                  <a:moveTo>
                    <a:pt x="203200" y="0"/>
                  </a:moveTo>
                  <a:lnTo>
                    <a:pt x="1604334" y="0"/>
                  </a:lnTo>
                  <a:lnTo>
                    <a:pt x="1807534" y="256240"/>
                  </a:lnTo>
                  <a:lnTo>
                    <a:pt x="0" y="25624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A2E3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553534" cy="2943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1028700" y="3697226"/>
            <a:ext cx="5070039" cy="5071653"/>
            <a:chOff x="0" y="0"/>
            <a:chExt cx="1335319" cy="133574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335319" cy="1335744"/>
            </a:xfrm>
            <a:custGeom>
              <a:avLst/>
              <a:gdLst/>
              <a:ahLst/>
              <a:cxnLst/>
              <a:rect r="r" b="b" t="t" l="l"/>
              <a:pathLst>
                <a:path h="1335744" w="1335319">
                  <a:moveTo>
                    <a:pt x="0" y="0"/>
                  </a:moveTo>
                  <a:lnTo>
                    <a:pt x="1335319" y="0"/>
                  </a:lnTo>
                  <a:lnTo>
                    <a:pt x="1335319" y="1335744"/>
                  </a:lnTo>
                  <a:lnTo>
                    <a:pt x="0" y="1335744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1335319" cy="13738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687431" y="325376"/>
            <a:ext cx="14266461" cy="3371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7400">
                <a:solidFill>
                  <a:srgbClr val="FFFFFF"/>
                </a:solidFill>
                <a:latin typeface="TT Hoves Bold"/>
              </a:rPr>
              <a:t>Perspectivas del </a:t>
            </a:r>
          </a:p>
          <a:p>
            <a:pPr algn="l">
              <a:lnSpc>
                <a:spcPts val="8880"/>
              </a:lnSpc>
            </a:pPr>
            <a:r>
              <a:rPr lang="en-US" sz="7400">
                <a:solidFill>
                  <a:srgbClr val="FFFFFF"/>
                </a:solidFill>
                <a:latin typeface="TT Hoves Bold"/>
              </a:rPr>
              <a:t>Desarrollo Tecnológico</a:t>
            </a:r>
          </a:p>
          <a:p>
            <a:pPr algn="l">
              <a:lnSpc>
                <a:spcPts val="888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1170987" y="3908952"/>
            <a:ext cx="4785465" cy="4638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Lograr la industrialización de la construcción tanto </a:t>
            </a:r>
          </a:p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in-situ, como la prefabricación en la industria, con materiales de fuerte integración nacional.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6608980" y="3697226"/>
            <a:ext cx="5070039" cy="5071653"/>
            <a:chOff x="0" y="0"/>
            <a:chExt cx="1335319" cy="1335744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335319" cy="1335744"/>
            </a:xfrm>
            <a:custGeom>
              <a:avLst/>
              <a:gdLst/>
              <a:ahLst/>
              <a:cxnLst/>
              <a:rect r="r" b="b" t="t" l="l"/>
              <a:pathLst>
                <a:path h="1335744" w="1335319">
                  <a:moveTo>
                    <a:pt x="0" y="0"/>
                  </a:moveTo>
                  <a:lnTo>
                    <a:pt x="1335319" y="0"/>
                  </a:lnTo>
                  <a:lnTo>
                    <a:pt x="1335319" y="1335744"/>
                  </a:lnTo>
                  <a:lnTo>
                    <a:pt x="0" y="1335744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-38100"/>
              <a:ext cx="1335319" cy="13738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3" id="13"/>
          <p:cNvSpPr txBox="true"/>
          <p:nvPr/>
        </p:nvSpPr>
        <p:spPr>
          <a:xfrm rot="0">
            <a:off x="7240501" y="4937652"/>
            <a:ext cx="3806998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Lograr Construcciones Verdes y sostenibles.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grpSp>
        <p:nvGrpSpPr>
          <p:cNvPr name="Group 14" id="14"/>
          <p:cNvGrpSpPr/>
          <p:nvPr/>
        </p:nvGrpSpPr>
        <p:grpSpPr>
          <a:xfrm rot="0">
            <a:off x="12189261" y="3697226"/>
            <a:ext cx="5070039" cy="5071653"/>
            <a:chOff x="0" y="0"/>
            <a:chExt cx="1335319" cy="1335744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1335319" cy="1335744"/>
            </a:xfrm>
            <a:custGeom>
              <a:avLst/>
              <a:gdLst/>
              <a:ahLst/>
              <a:cxnLst/>
              <a:rect r="r" b="b" t="t" l="l"/>
              <a:pathLst>
                <a:path h="1335744" w="1335319">
                  <a:moveTo>
                    <a:pt x="0" y="0"/>
                  </a:moveTo>
                  <a:lnTo>
                    <a:pt x="1335319" y="0"/>
                  </a:lnTo>
                  <a:lnTo>
                    <a:pt x="1335319" y="1335744"/>
                  </a:lnTo>
                  <a:lnTo>
                    <a:pt x="0" y="1335744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-38100"/>
              <a:ext cx="1335319" cy="137384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7" id="17"/>
          <p:cNvSpPr txBox="true"/>
          <p:nvPr/>
        </p:nvSpPr>
        <p:spPr>
          <a:xfrm rot="0">
            <a:off x="12262753" y="4166127"/>
            <a:ext cx="4923055" cy="4124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Lograr la informatización de la construcción que permita una integración de todos los procesos :</a:t>
            </a:r>
          </a:p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Diseño-Industria-Obra-Mantenimiento.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grpSp>
        <p:nvGrpSpPr>
          <p:cNvPr name="Group 18" id="18"/>
          <p:cNvGrpSpPr/>
          <p:nvPr/>
        </p:nvGrpSpPr>
        <p:grpSpPr>
          <a:xfrm rot="0">
            <a:off x="13814230" y="9258300"/>
            <a:ext cx="5765006" cy="1028700"/>
            <a:chOff x="0" y="0"/>
            <a:chExt cx="7686674" cy="1371600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0" y="0"/>
              <a:ext cx="7686674" cy="1371600"/>
              <a:chOff x="0" y="0"/>
              <a:chExt cx="1049690" cy="187305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1049690" cy="187305"/>
              </a:xfrm>
              <a:custGeom>
                <a:avLst/>
                <a:gdLst/>
                <a:ahLst/>
                <a:cxnLst/>
                <a:rect r="r" b="b" t="t" l="l"/>
                <a:pathLst>
                  <a:path h="187305" w="1049690">
                    <a:moveTo>
                      <a:pt x="203200" y="0"/>
                    </a:moveTo>
                    <a:lnTo>
                      <a:pt x="846490" y="0"/>
                    </a:lnTo>
                    <a:lnTo>
                      <a:pt x="1049690" y="187305"/>
                    </a:lnTo>
                    <a:lnTo>
                      <a:pt x="0" y="187305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A20E20"/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127000" y="-38100"/>
                <a:ext cx="795690" cy="22540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sp>
          <p:nvSpPr>
            <p:cNvPr name="TextBox 22" id="22"/>
            <p:cNvSpPr txBox="true"/>
            <p:nvPr/>
          </p:nvSpPr>
          <p:spPr>
            <a:xfrm rot="0">
              <a:off x="1942883" y="475615"/>
              <a:ext cx="2698286" cy="3917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 marL="0" indent="0" lvl="0">
                <a:lnSpc>
                  <a:spcPts val="234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Helios Bold"/>
                </a:rPr>
                <a:t>Back to Agenda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bg>
      <p:bgPr>
        <a:solidFill>
          <a:srgbClr val="DB8A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14350" y="485775"/>
            <a:ext cx="17259300" cy="9286429"/>
            <a:chOff x="0" y="0"/>
            <a:chExt cx="4545659" cy="24458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45659" cy="2445808"/>
            </a:xfrm>
            <a:custGeom>
              <a:avLst/>
              <a:gdLst/>
              <a:ahLst/>
              <a:cxnLst/>
              <a:rect r="r" b="b" t="t" l="l"/>
              <a:pathLst>
                <a:path h="2445808" w="4545659">
                  <a:moveTo>
                    <a:pt x="0" y="0"/>
                  </a:moveTo>
                  <a:lnTo>
                    <a:pt x="4545659" y="0"/>
                  </a:lnTo>
                  <a:lnTo>
                    <a:pt x="4545659" y="2445808"/>
                  </a:lnTo>
                  <a:lnTo>
                    <a:pt x="0" y="2445808"/>
                  </a:lnTo>
                  <a:close/>
                </a:path>
              </a:pathLst>
            </a:custGeom>
            <a:solidFill>
              <a:srgbClr val="ABABAB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545659" cy="2493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1019175"/>
            <a:ext cx="10664019" cy="1838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2A2E3A"/>
                </a:solidFill>
                <a:latin typeface="TT Hoves Bold"/>
              </a:rPr>
              <a:t>OBJETIVOS HASTA EL 2030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843585" y="2781300"/>
            <a:ext cx="14294796" cy="2157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36"/>
              </a:lnSpc>
            </a:pPr>
            <a:r>
              <a:rPr lang="en-US" sz="3169">
                <a:solidFill>
                  <a:srgbClr val="FFFFFF"/>
                </a:solidFill>
                <a:latin typeface="Helios Bold"/>
              </a:rPr>
              <a:t>Introducir nuevas tecnologías, potenciar la actividad de proyectos y las investigaciones aplicadas con diseños funcionales y estéticos, sistemas constructivos de alta productividad, ecológicos y de calidad.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843585" y="6001327"/>
            <a:ext cx="14294796" cy="21572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436"/>
              </a:lnSpc>
            </a:pPr>
            <a:r>
              <a:rPr lang="en-US" sz="3169">
                <a:solidFill>
                  <a:srgbClr val="FFFFFF"/>
                </a:solidFill>
                <a:latin typeface="Helios Bold"/>
              </a:rPr>
              <a:t>Desarrollar una eficiente industria de materiales para la construcción, incrementando la productividad y la calidad en aras de satisfacer las necesidades de la población y la economía en general.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bg>
      <p:bgPr>
        <a:solidFill>
          <a:srgbClr val="62626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6479889" cy="10287000"/>
            <a:chOff x="0" y="0"/>
            <a:chExt cx="1706637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06637" cy="2709333"/>
            </a:xfrm>
            <a:custGeom>
              <a:avLst/>
              <a:gdLst/>
              <a:ahLst/>
              <a:cxnLst/>
              <a:rect r="r" b="b" t="t" l="l"/>
              <a:pathLst>
                <a:path h="2709333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1706637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6702873" y="1028700"/>
          <a:ext cx="11229069" cy="7172325"/>
        </p:xfrm>
        <a:graphic>
          <a:graphicData uri="http://schemas.openxmlformats.org/drawingml/2006/table">
            <a:tbl>
              <a:tblPr/>
              <a:tblGrid>
                <a:gridCol w="11229069"/>
              </a:tblGrid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61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923925" y="2847975"/>
            <a:ext cx="4632039" cy="458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TT Hoves Bold"/>
              </a:rPr>
              <a:t>VENTAJAS DE INVERTIR EN CUBA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7773898" y="1361757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Redes de comunicaciones.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7773898" y="2175336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Más de 20 aeropuertos.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7773898" y="3253314"/>
            <a:ext cx="9166354" cy="5221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  <a:spcBef>
                <a:spcPct val="0"/>
              </a:spcBef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Más del 95 % del territorio nacional electrificado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773898" y="4331291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Comunicación ferroviaria y vial.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7773898" y="5409268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Creación de la ZED Mariel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6253307" y="6417158"/>
            <a:ext cx="12207536" cy="96788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877"/>
              </a:lnSpc>
            </a:pPr>
            <a:r>
              <a:rPr lang="en-US" sz="2769">
                <a:solidFill>
                  <a:srgbClr val="FFFFFF"/>
                </a:solidFill>
                <a:latin typeface="Helios Bold"/>
              </a:rPr>
              <a:t>Ubicación geográfica en el centro de un mercado en expansión.</a:t>
            </a:r>
          </a:p>
          <a:p>
            <a:pPr algn="ctr">
              <a:lnSpc>
                <a:spcPts val="387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7773898" y="7372350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Acceso al mercado cubano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764249" y="415593"/>
            <a:ext cx="18002228" cy="3286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920"/>
              </a:lnSpc>
            </a:pPr>
            <a:r>
              <a:rPr lang="en-US" sz="6600">
                <a:solidFill>
                  <a:srgbClr val="2A2E3A"/>
                </a:solidFill>
                <a:latin typeface="TT Hoves Bold"/>
              </a:rPr>
              <a:t>GARANTÍAS AL INVERSIONISTA EXTRANJERO</a:t>
            </a:r>
          </a:p>
          <a:p>
            <a:pPr algn="l">
              <a:lnSpc>
                <a:spcPts val="10199"/>
              </a:lnSpc>
            </a:pP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2532221"/>
            <a:ext cx="15407878" cy="10382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El Estado garantiza que los beneficios concedidos se mantienen durante el período por el que fueron otorgados.</a:t>
            </a:r>
          </a:p>
        </p:txBody>
      </p:sp>
      <p:grpSp>
        <p:nvGrpSpPr>
          <p:cNvPr name="Group 4" id="4"/>
          <p:cNvGrpSpPr/>
          <p:nvPr/>
        </p:nvGrpSpPr>
        <p:grpSpPr>
          <a:xfrm rot="-10800000">
            <a:off x="14447117" y="-741521"/>
            <a:ext cx="7681766" cy="3540443"/>
            <a:chOff x="0" y="0"/>
            <a:chExt cx="406400" cy="18730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06400" cy="187305"/>
            </a:xfrm>
            <a:custGeom>
              <a:avLst/>
              <a:gdLst/>
              <a:ahLst/>
              <a:cxnLst/>
              <a:rect r="r" b="b" t="t" l="l"/>
              <a:pathLst>
                <a:path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AutoShape 7" id="7"/>
          <p:cNvSpPr/>
          <p:nvPr/>
        </p:nvSpPr>
        <p:spPr>
          <a:xfrm flipV="true">
            <a:off x="764249" y="3720768"/>
            <a:ext cx="1623060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oval" len="lg" w="lg"/>
            <a:tailEnd type="oval" len="lg" w="lg"/>
          </a:ln>
        </p:spPr>
      </p:sp>
      <p:sp>
        <p:nvSpPr>
          <p:cNvPr name="TextBox 8" id="8"/>
          <p:cNvSpPr txBox="true"/>
          <p:nvPr/>
        </p:nvSpPr>
        <p:spPr>
          <a:xfrm rot="0">
            <a:off x="1028700" y="3863643"/>
            <a:ext cx="15407878" cy="2066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Gozan de plena protección y seguridad jurídica y no pueden ser expropiados, salvo por motivos de utilidad pública o interés social declarados por el Consejo de Ministros. 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AutoShape 9" id="9"/>
          <p:cNvSpPr/>
          <p:nvPr/>
        </p:nvSpPr>
        <p:spPr>
          <a:xfrm flipV="true">
            <a:off x="764249" y="5567732"/>
            <a:ext cx="1623060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oval" len="lg" w="lg"/>
            <a:tailEnd type="oval" len="lg" w="lg"/>
          </a:ln>
        </p:spPr>
      </p:sp>
      <p:sp>
        <p:nvSpPr>
          <p:cNvPr name="TextBox 10" id="10"/>
          <p:cNvSpPr txBox="true"/>
          <p:nvPr/>
        </p:nvSpPr>
        <p:spPr>
          <a:xfrm rot="0">
            <a:off x="1028700" y="5710607"/>
            <a:ext cx="15407878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Libre transferencia al exterior en moneda libremente convertible, sin pago de tributos u otro gravamen, de los dividendos o beneficios que obtenga.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AutoShape 11" id="11"/>
          <p:cNvSpPr/>
          <p:nvPr/>
        </p:nvSpPr>
        <p:spPr>
          <a:xfrm flipV="true">
            <a:off x="764249" y="6857270"/>
            <a:ext cx="1623060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oval" len="lg" w="lg"/>
            <a:tailEnd type="oval" len="lg" w="lg"/>
          </a:ln>
        </p:spPr>
      </p:sp>
      <p:sp>
        <p:nvSpPr>
          <p:cNvPr name="TextBox 12" id="12"/>
          <p:cNvSpPr txBox="true"/>
          <p:nvPr/>
        </p:nvSpPr>
        <p:spPr>
          <a:xfrm rot="0">
            <a:off x="1028700" y="7000145"/>
            <a:ext cx="15407878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Las inversiones son protegidas contra reclamaciones de terceros que se ajusten a derecho o la aplicación extraterritorial de leyes de otros estados.</a:t>
            </a:r>
          </a:p>
        </p:txBody>
      </p:sp>
      <p:sp>
        <p:nvSpPr>
          <p:cNvPr name="AutoShape 13" id="13"/>
          <p:cNvSpPr/>
          <p:nvPr/>
        </p:nvSpPr>
        <p:spPr>
          <a:xfrm flipV="true">
            <a:off x="764249" y="8571770"/>
            <a:ext cx="16230600" cy="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oval" len="lg" w="lg"/>
            <a:tailEnd type="oval" len="lg" w="lg"/>
          </a:ln>
        </p:spPr>
      </p:sp>
      <p:sp>
        <p:nvSpPr>
          <p:cNvPr name="TextBox 14" id="14"/>
          <p:cNvSpPr txBox="true"/>
          <p:nvPr/>
        </p:nvSpPr>
        <p:spPr>
          <a:xfrm rot="0">
            <a:off x="1028700" y="8714645"/>
            <a:ext cx="16230600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El plazo de autorización de los negocios puede ser prorrogado. Pueden vender o transmitir sus derechos, previa autorización gubernamental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bg>
      <p:bgPr>
        <a:solidFill>
          <a:srgbClr val="DB8A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6479889" cy="10287000"/>
            <a:chOff x="0" y="0"/>
            <a:chExt cx="1706637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706637" cy="2709333"/>
            </a:xfrm>
            <a:custGeom>
              <a:avLst/>
              <a:gdLst/>
              <a:ahLst/>
              <a:cxnLst/>
              <a:rect r="r" b="b" t="t" l="l"/>
              <a:pathLst>
                <a:path h="2709333" w="1706637">
                  <a:moveTo>
                    <a:pt x="0" y="0"/>
                  </a:moveTo>
                  <a:lnTo>
                    <a:pt x="1706637" y="0"/>
                  </a:lnTo>
                  <a:lnTo>
                    <a:pt x="170663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2A2E3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1706637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6702873" y="1028700"/>
          <a:ext cx="11229069" cy="8799736"/>
        </p:xfrm>
        <a:graphic>
          <a:graphicData uri="http://schemas.openxmlformats.org/drawingml/2006/table">
            <a:tbl>
              <a:tblPr/>
              <a:tblGrid>
                <a:gridCol w="11229069"/>
              </a:tblGrid>
              <a:tr h="10236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607"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448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923925" y="2847975"/>
            <a:ext cx="4632039" cy="458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TT Hoves Bold"/>
              </a:rPr>
              <a:t>PASOS PARA INVERTIR EN CUBA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7773898" y="1361757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1.Identificar Proyectos de Interés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7773898" y="2175336"/>
            <a:ext cx="9166354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2. Identificar los Socios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6954101" y="3258675"/>
            <a:ext cx="10977841" cy="18848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737"/>
              </a:lnSpc>
            </a:pPr>
            <a:r>
              <a:rPr lang="en-US" sz="2669">
                <a:solidFill>
                  <a:srgbClr val="FFFFFF"/>
                </a:solidFill>
                <a:latin typeface="Helios Bold"/>
              </a:rPr>
              <a:t>3. Solicitar en el consulado cubano (Embajada) del país de origen la Visa A-7 Exploratoria de Negocios, para todo el proceso de exploración o la Visa D-7 para la etapa de Negociación.</a:t>
            </a:r>
          </a:p>
          <a:p>
            <a:pPr algn="ctr">
              <a:lnSpc>
                <a:spcPts val="3737"/>
              </a:lnSpc>
              <a:spcBef>
                <a:spcPct val="0"/>
              </a:spcBef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6583870" y="5361643"/>
            <a:ext cx="11467075" cy="10650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4.Presentación del Negocio para su aprobación al MINCEX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6702873" y="6596942"/>
            <a:ext cx="11202624" cy="1607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5. Aprobación del Negocio por el MINCEX. La decisión se dicta en un plazo de 60 días naturales.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6583870" y="8425742"/>
            <a:ext cx="11467075" cy="16079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96"/>
              </a:lnSpc>
            </a:pPr>
            <a:r>
              <a:rPr lang="en-US" sz="3069">
                <a:solidFill>
                  <a:srgbClr val="FFFFFF"/>
                </a:solidFill>
                <a:latin typeface="Helios Bold"/>
              </a:rPr>
              <a:t>6. Inscripción ante Notario Público para la entrega de licencias de aprobarse el proyecto.</a:t>
            </a:r>
          </a:p>
          <a:p>
            <a:pPr algn="ctr">
              <a:lnSpc>
                <a:spcPts val="4296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bg>
      <p:bgPr>
        <a:solidFill>
          <a:srgbClr val="DB8A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6258005" y="-88241"/>
            <a:ext cx="22470006" cy="3185392"/>
            <a:chOff x="0" y="0"/>
            <a:chExt cx="1807534" cy="25624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807534" cy="256240"/>
            </a:xfrm>
            <a:custGeom>
              <a:avLst/>
              <a:gdLst/>
              <a:ahLst/>
              <a:cxnLst/>
              <a:rect r="r" b="b" t="t" l="l"/>
              <a:pathLst>
                <a:path h="256240" w="1807534">
                  <a:moveTo>
                    <a:pt x="203200" y="0"/>
                  </a:moveTo>
                  <a:lnTo>
                    <a:pt x="1604334" y="0"/>
                  </a:lnTo>
                  <a:lnTo>
                    <a:pt x="1807534" y="256240"/>
                  </a:lnTo>
                  <a:lnTo>
                    <a:pt x="0" y="256240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2A2E3A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553534" cy="29434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611231" y="4094337"/>
            <a:ext cx="3175739" cy="4745136"/>
            <a:chOff x="0" y="0"/>
            <a:chExt cx="836409" cy="1249748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36409" cy="1249748"/>
            </a:xfrm>
            <a:custGeom>
              <a:avLst/>
              <a:gdLst/>
              <a:ahLst/>
              <a:cxnLst/>
              <a:rect r="r" b="b" t="t" l="l"/>
              <a:pathLst>
                <a:path h="1249748" w="836409">
                  <a:moveTo>
                    <a:pt x="0" y="0"/>
                  </a:moveTo>
                  <a:lnTo>
                    <a:pt x="836409" y="0"/>
                  </a:lnTo>
                  <a:lnTo>
                    <a:pt x="836409" y="1249748"/>
                  </a:lnTo>
                  <a:lnTo>
                    <a:pt x="0" y="1249748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38100"/>
              <a:ext cx="836409" cy="12878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687431" y="325376"/>
            <a:ext cx="14266461" cy="33718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8880"/>
              </a:lnSpc>
            </a:pPr>
            <a:r>
              <a:rPr lang="en-US" sz="7400">
                <a:solidFill>
                  <a:srgbClr val="FFFFFF"/>
                </a:solidFill>
                <a:latin typeface="TT Hoves Bold"/>
              </a:rPr>
              <a:t>Estrategia de la </a:t>
            </a:r>
          </a:p>
          <a:p>
            <a:pPr algn="l">
              <a:lnSpc>
                <a:spcPts val="8880"/>
              </a:lnSpc>
            </a:pPr>
            <a:r>
              <a:rPr lang="en-US" sz="7400">
                <a:solidFill>
                  <a:srgbClr val="FFFFFF"/>
                </a:solidFill>
                <a:latin typeface="TT Hoves Bold"/>
              </a:rPr>
              <a:t>Inversión Extranjera</a:t>
            </a:r>
          </a:p>
          <a:p>
            <a:pPr algn="l">
              <a:lnSpc>
                <a:spcPts val="8880"/>
              </a:lnSpc>
            </a:pPr>
          </a:p>
        </p:txBody>
      </p:sp>
      <p:sp>
        <p:nvSpPr>
          <p:cNvPr name="TextBox 9" id="9"/>
          <p:cNvSpPr txBox="true"/>
          <p:nvPr/>
        </p:nvSpPr>
        <p:spPr>
          <a:xfrm rot="0">
            <a:off x="687431" y="5133975"/>
            <a:ext cx="2881421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•Incrementar la inversión con capital foráneo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grpSp>
        <p:nvGrpSpPr>
          <p:cNvPr name="Group 10" id="10"/>
          <p:cNvGrpSpPr/>
          <p:nvPr/>
        </p:nvGrpSpPr>
        <p:grpSpPr>
          <a:xfrm rot="0">
            <a:off x="13814230" y="9258300"/>
            <a:ext cx="5765006" cy="1028700"/>
            <a:chOff x="0" y="0"/>
            <a:chExt cx="7686674" cy="1371600"/>
          </a:xfrm>
        </p:grpSpPr>
        <p:grpSp>
          <p:nvGrpSpPr>
            <p:cNvPr name="Group 11" id="11"/>
            <p:cNvGrpSpPr/>
            <p:nvPr/>
          </p:nvGrpSpPr>
          <p:grpSpPr>
            <a:xfrm rot="0">
              <a:off x="0" y="0"/>
              <a:ext cx="7686674" cy="1371600"/>
              <a:chOff x="0" y="0"/>
              <a:chExt cx="1049690" cy="187305"/>
            </a:xfrm>
          </p:grpSpPr>
          <p:sp>
            <p:nvSpPr>
              <p:cNvPr name="Freeform 12" id="12"/>
              <p:cNvSpPr/>
              <p:nvPr/>
            </p:nvSpPr>
            <p:spPr>
              <a:xfrm flipH="false" flipV="false" rot="0">
                <a:off x="0" y="0"/>
                <a:ext cx="1049690" cy="187305"/>
              </a:xfrm>
              <a:custGeom>
                <a:avLst/>
                <a:gdLst/>
                <a:ahLst/>
                <a:cxnLst/>
                <a:rect r="r" b="b" t="t" l="l"/>
                <a:pathLst>
                  <a:path h="187305" w="1049690">
                    <a:moveTo>
                      <a:pt x="203200" y="0"/>
                    </a:moveTo>
                    <a:lnTo>
                      <a:pt x="846490" y="0"/>
                    </a:lnTo>
                    <a:lnTo>
                      <a:pt x="1049690" y="187305"/>
                    </a:lnTo>
                    <a:lnTo>
                      <a:pt x="0" y="187305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A20E20"/>
              </a:solidFill>
            </p:spPr>
          </p:sp>
          <p:sp>
            <p:nvSpPr>
              <p:cNvPr name="TextBox 13" id="13"/>
              <p:cNvSpPr txBox="true"/>
              <p:nvPr/>
            </p:nvSpPr>
            <p:spPr>
              <a:xfrm>
                <a:off x="127000" y="-38100"/>
                <a:ext cx="795690" cy="22540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2100"/>
                  </a:lnSpc>
                </a:pPr>
              </a:p>
            </p:txBody>
          </p:sp>
        </p:grpSp>
        <p:sp>
          <p:nvSpPr>
            <p:cNvPr name="TextBox 14" id="14"/>
            <p:cNvSpPr txBox="true"/>
            <p:nvPr/>
          </p:nvSpPr>
          <p:spPr>
            <a:xfrm rot="0">
              <a:off x="1942883" y="475615"/>
              <a:ext cx="2698286" cy="391795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r" marL="0" indent="0" lvl="0">
                <a:lnSpc>
                  <a:spcPts val="2340"/>
                </a:lnSpc>
                <a:spcBef>
                  <a:spcPct val="0"/>
                </a:spcBef>
              </a:pPr>
              <a:r>
                <a:rPr lang="en-US" sz="1800">
                  <a:solidFill>
                    <a:srgbClr val="FFFFFF"/>
                  </a:solidFill>
                  <a:latin typeface="Helios Bold"/>
                </a:rPr>
                <a:t>Back to Agenda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4976998" y="4094337"/>
            <a:ext cx="3175739" cy="4745136"/>
            <a:chOff x="0" y="0"/>
            <a:chExt cx="836409" cy="1249748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836409" cy="1249748"/>
            </a:xfrm>
            <a:custGeom>
              <a:avLst/>
              <a:gdLst/>
              <a:ahLst/>
              <a:cxnLst/>
              <a:rect r="r" b="b" t="t" l="l"/>
              <a:pathLst>
                <a:path h="1249748" w="836409">
                  <a:moveTo>
                    <a:pt x="0" y="0"/>
                  </a:moveTo>
                  <a:lnTo>
                    <a:pt x="836409" y="0"/>
                  </a:lnTo>
                  <a:lnTo>
                    <a:pt x="836409" y="1249748"/>
                  </a:lnTo>
                  <a:lnTo>
                    <a:pt x="0" y="1249748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17" id="17"/>
            <p:cNvSpPr txBox="true"/>
            <p:nvPr/>
          </p:nvSpPr>
          <p:spPr>
            <a:xfrm>
              <a:off x="0" y="-38100"/>
              <a:ext cx="836409" cy="12878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9342765" y="4094337"/>
            <a:ext cx="3175739" cy="4745136"/>
            <a:chOff x="0" y="0"/>
            <a:chExt cx="836409" cy="124974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836409" cy="1249748"/>
            </a:xfrm>
            <a:custGeom>
              <a:avLst/>
              <a:gdLst/>
              <a:ahLst/>
              <a:cxnLst/>
              <a:rect r="r" b="b" t="t" l="l"/>
              <a:pathLst>
                <a:path h="1249748" w="836409">
                  <a:moveTo>
                    <a:pt x="0" y="0"/>
                  </a:moveTo>
                  <a:lnTo>
                    <a:pt x="836409" y="0"/>
                  </a:lnTo>
                  <a:lnTo>
                    <a:pt x="836409" y="1249748"/>
                  </a:lnTo>
                  <a:lnTo>
                    <a:pt x="0" y="1249748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20" id="20"/>
            <p:cNvSpPr txBox="true"/>
            <p:nvPr/>
          </p:nvSpPr>
          <p:spPr>
            <a:xfrm>
              <a:off x="0" y="-38100"/>
              <a:ext cx="836409" cy="12878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21" id="21"/>
          <p:cNvGrpSpPr/>
          <p:nvPr/>
        </p:nvGrpSpPr>
        <p:grpSpPr>
          <a:xfrm rot="0">
            <a:off x="13708532" y="4094337"/>
            <a:ext cx="3175739" cy="4745136"/>
            <a:chOff x="0" y="0"/>
            <a:chExt cx="836409" cy="1249748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836409" cy="1249748"/>
            </a:xfrm>
            <a:custGeom>
              <a:avLst/>
              <a:gdLst/>
              <a:ahLst/>
              <a:cxnLst/>
              <a:rect r="r" b="b" t="t" l="l"/>
              <a:pathLst>
                <a:path h="1249748" w="836409">
                  <a:moveTo>
                    <a:pt x="0" y="0"/>
                  </a:moveTo>
                  <a:lnTo>
                    <a:pt x="836409" y="0"/>
                  </a:lnTo>
                  <a:lnTo>
                    <a:pt x="836409" y="1249748"/>
                  </a:lnTo>
                  <a:lnTo>
                    <a:pt x="0" y="1249748"/>
                  </a:lnTo>
                  <a:close/>
                </a:path>
              </a:pathLst>
            </a:custGeom>
            <a:solidFill>
              <a:srgbClr val="E4E4E4"/>
            </a:solidFill>
            <a:ln w="9525" cap="sq">
              <a:solidFill>
                <a:srgbClr val="2A2E3A"/>
              </a:solidFill>
              <a:prstDash val="solid"/>
              <a:miter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38100"/>
              <a:ext cx="836409" cy="128784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4976998" y="5133975"/>
            <a:ext cx="3175142" cy="309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•Crear nuevas líneas de producción para sustituir importaciones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9266565" y="5133975"/>
            <a:ext cx="3175142" cy="25812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•Recuperar o introducir nuevas tecnologías 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TextBox 26" id="26"/>
          <p:cNvSpPr txBox="true"/>
          <p:nvPr/>
        </p:nvSpPr>
        <p:spPr>
          <a:xfrm rot="0">
            <a:off x="13709129" y="4619625"/>
            <a:ext cx="3175142" cy="30956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79"/>
              </a:lnSpc>
            </a:pPr>
          </a:p>
          <a:p>
            <a:pPr algn="ctr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•Aumentar la capacidad constructiva del país.</a:t>
            </a:r>
          </a:p>
          <a:p>
            <a:pPr algn="ctr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5351534" cy="10287000"/>
            <a:chOff x="0" y="0"/>
            <a:chExt cx="7135379" cy="137160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alphaModFix amt="55000"/>
            </a:blip>
            <a:srcRect l="32400" t="0" r="32400" b="0"/>
            <a:stretch>
              <a:fillRect/>
            </a:stretch>
          </p:blipFill>
          <p:spPr>
            <a:xfrm flipH="false" flipV="false">
              <a:off x="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>
              <a:alphaModFix amt="55000"/>
            </a:blip>
            <a:srcRect l="32787" t="0" r="32787" b="0"/>
            <a:stretch>
              <a:fillRect/>
            </a:stretch>
          </p:blipFill>
          <p:spPr>
            <a:xfrm flipH="false" flipV="false">
              <a:off x="363119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>
              <a:alphaModFix amt="55000"/>
            </a:blip>
            <a:srcRect l="10464" t="0" r="10464" b="0"/>
            <a:stretch>
              <a:fillRect/>
            </a:stretch>
          </p:blipFill>
          <p:spPr>
            <a:xfrm flipH="false" flipV="false">
              <a:off x="0" y="6921500"/>
              <a:ext cx="7135379" cy="6794500"/>
            </a:xfrm>
            <a:prstGeom prst="rect">
              <a:avLst/>
            </a:prstGeom>
          </p:spPr>
        </p:pic>
      </p:grp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5853991" y="3124936"/>
          <a:ext cx="11405309" cy="5793500"/>
        </p:xfrm>
        <a:graphic>
          <a:graphicData uri="http://schemas.openxmlformats.org/drawingml/2006/table">
            <a:tbl>
              <a:tblPr/>
              <a:tblGrid>
                <a:gridCol w="11405309"/>
              </a:tblGrid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•Construcción Complejos Turísticos Inmobiliarios de Golf.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•Proyecto de asociación para la construcción de hoteles.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8131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•Modernización de Sistemas Ingenieriles para construcción y montaje.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17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•Servicios de construcción en obras de energía renovable (parques eólicos, mini hidroeléctricas y parques fotovoltaicos)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7" id="7"/>
          <p:cNvSpPr txBox="true"/>
          <p:nvPr/>
        </p:nvSpPr>
        <p:spPr>
          <a:xfrm rot="0">
            <a:off x="5538910" y="599719"/>
            <a:ext cx="12035471" cy="284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Oportunidades de Negocios con </a:t>
            </a:r>
          </a:p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Inversión Extranjera</a:t>
            </a:r>
          </a:p>
          <a:p>
            <a:pPr algn="l">
              <a:lnSpc>
                <a:spcPts val="7878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287623" y="9258300"/>
            <a:ext cx="5765006" cy="1028700"/>
            <a:chOff x="0" y="0"/>
            <a:chExt cx="1049690" cy="187305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49690" cy="187305"/>
            </a:xfrm>
            <a:custGeom>
              <a:avLst/>
              <a:gdLst/>
              <a:ahLst/>
              <a:cxnLst/>
              <a:rect r="r" b="b" t="t" l="l"/>
              <a:pathLst>
                <a:path h="187305" w="1049690">
                  <a:moveTo>
                    <a:pt x="203200" y="0"/>
                  </a:moveTo>
                  <a:lnTo>
                    <a:pt x="846490" y="0"/>
                  </a:lnTo>
                  <a:lnTo>
                    <a:pt x="104969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795690" cy="225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5" id="5"/>
          <p:cNvGrpSpPr>
            <a:grpSpLocks noChangeAspect="true"/>
          </p:cNvGrpSpPr>
          <p:nvPr/>
        </p:nvGrpSpPr>
        <p:grpSpPr>
          <a:xfrm rot="0">
            <a:off x="10539587" y="15541"/>
            <a:ext cx="15080946" cy="10271459"/>
            <a:chOff x="0" y="0"/>
            <a:chExt cx="5475623" cy="3729384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5475623" cy="3729384"/>
            </a:xfrm>
            <a:custGeom>
              <a:avLst/>
              <a:gdLst/>
              <a:ahLst/>
              <a:cxnLst/>
              <a:rect r="r" b="b" t="t" l="l"/>
              <a:pathLst>
                <a:path h="3729384" w="5475623">
                  <a:moveTo>
                    <a:pt x="3322462" y="3729384"/>
                  </a:moveTo>
                  <a:lnTo>
                    <a:pt x="0" y="3729384"/>
                  </a:lnTo>
                  <a:lnTo>
                    <a:pt x="2153161" y="0"/>
                  </a:lnTo>
                  <a:lnTo>
                    <a:pt x="5475623" y="0"/>
                  </a:lnTo>
                  <a:lnTo>
                    <a:pt x="3322462" y="3729384"/>
                  </a:lnTo>
                  <a:close/>
                </a:path>
              </a:pathLst>
            </a:custGeom>
            <a:solidFill>
              <a:srgbClr val="E8223B"/>
            </a:solidFill>
          </p:spPr>
        </p:sp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475623" cy="3729384"/>
            </a:xfrm>
            <a:custGeom>
              <a:avLst/>
              <a:gdLst/>
              <a:ahLst/>
              <a:cxnLst/>
              <a:rect r="r" b="b" t="t" l="l"/>
              <a:pathLst>
                <a:path h="3729384" w="5475623">
                  <a:moveTo>
                    <a:pt x="3322462" y="3729384"/>
                  </a:moveTo>
                  <a:lnTo>
                    <a:pt x="0" y="3729384"/>
                  </a:lnTo>
                  <a:lnTo>
                    <a:pt x="2153161" y="0"/>
                  </a:lnTo>
                  <a:lnTo>
                    <a:pt x="5475623" y="0"/>
                  </a:lnTo>
                  <a:lnTo>
                    <a:pt x="3322462" y="3729384"/>
                  </a:lnTo>
                  <a:close/>
                </a:path>
              </a:pathLst>
            </a:custGeom>
            <a:blipFill>
              <a:blip r:embed="rId2"/>
              <a:stretch>
                <a:fillRect l="-1081" t="0" r="-1081" b="0"/>
              </a:stretch>
            </a:blipFill>
          </p:spPr>
        </p:sp>
      </p:grpSp>
      <p:grpSp>
        <p:nvGrpSpPr>
          <p:cNvPr name="Group 8" id="8"/>
          <p:cNvGrpSpPr/>
          <p:nvPr/>
        </p:nvGrpSpPr>
        <p:grpSpPr>
          <a:xfrm rot="-10800000">
            <a:off x="14447117" y="-331087"/>
            <a:ext cx="7681766" cy="3540443"/>
            <a:chOff x="0" y="0"/>
            <a:chExt cx="406400" cy="187305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406400" cy="187305"/>
            </a:xfrm>
            <a:custGeom>
              <a:avLst/>
              <a:gdLst/>
              <a:ahLst/>
              <a:cxnLst/>
              <a:rect r="r" b="b" t="t" l="l"/>
              <a:pathLst>
                <a:path h="187305" w="406400">
                  <a:moveTo>
                    <a:pt x="203200" y="0"/>
                  </a:moveTo>
                  <a:lnTo>
                    <a:pt x="203200" y="0"/>
                  </a:lnTo>
                  <a:lnTo>
                    <a:pt x="406400" y="187305"/>
                  </a:lnTo>
                  <a:lnTo>
                    <a:pt x="0" y="18730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>
                <a:alpha val="80000"/>
              </a:srgbClr>
            </a:solidFill>
          </p:spPr>
        </p:sp>
        <p:sp>
          <p:nvSpPr>
            <p:cNvPr name="TextBox 10" id="10"/>
            <p:cNvSpPr txBox="true"/>
            <p:nvPr/>
          </p:nvSpPr>
          <p:spPr>
            <a:xfrm>
              <a:off x="127000" y="-38100"/>
              <a:ext cx="152400" cy="22540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1" id="11"/>
          <p:cNvSpPr txBox="true"/>
          <p:nvPr/>
        </p:nvSpPr>
        <p:spPr>
          <a:xfrm rot="0">
            <a:off x="1028700" y="1439135"/>
            <a:ext cx="12627597" cy="1285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199"/>
              </a:lnSpc>
            </a:pPr>
            <a:r>
              <a:rPr lang="en-US" sz="8499">
                <a:solidFill>
                  <a:srgbClr val="DB8A12"/>
                </a:solidFill>
                <a:latin typeface="TT Hoves Bold"/>
              </a:rPr>
              <a:t>Nuestra Misión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658469" y="3510488"/>
            <a:ext cx="11639157" cy="45186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5039"/>
              </a:lnSpc>
            </a:pPr>
            <a:r>
              <a:rPr lang="en-US" sz="3599">
                <a:solidFill>
                  <a:srgbClr val="2A2E3A"/>
                </a:solidFill>
                <a:latin typeface="Helios Bold"/>
              </a:rPr>
              <a:t>Proponer, dirigir y controlar las políticas del Estado y del Gobierno en materia de construcción, producción de materiales y productos para la construcción, las viviendas y sus urbanizaciones, que posibiliten el desarrollo sostenible de la economía para satisfacer las necesidades públicas.</a:t>
            </a:r>
          </a:p>
          <a:p>
            <a:pPr algn="l">
              <a:lnSpc>
                <a:spcPts val="5039"/>
              </a:lnSpc>
            </a:pP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5351534" cy="10287000"/>
            <a:chOff x="0" y="0"/>
            <a:chExt cx="7135379" cy="137160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alphaModFix amt="55000"/>
            </a:blip>
            <a:srcRect l="59547" t="0" r="5305" b="0"/>
            <a:stretch>
              <a:fillRect/>
            </a:stretch>
          </p:blipFill>
          <p:spPr>
            <a:xfrm flipH="false" flipV="false">
              <a:off x="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>
              <a:alphaModFix amt="55000"/>
            </a:blip>
            <a:srcRect l="36492" t="0" r="36492" b="0"/>
            <a:stretch>
              <a:fillRect/>
            </a:stretch>
          </p:blipFill>
          <p:spPr>
            <a:xfrm flipH="false" flipV="false">
              <a:off x="363119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>
              <a:alphaModFix amt="55000"/>
            </a:blip>
            <a:srcRect l="3745" t="0" r="3745" b="0"/>
            <a:stretch>
              <a:fillRect/>
            </a:stretch>
          </p:blipFill>
          <p:spPr>
            <a:xfrm flipH="false" flipV="false">
              <a:off x="0" y="6921500"/>
              <a:ext cx="7135379" cy="6794500"/>
            </a:xfrm>
            <a:prstGeom prst="rect">
              <a:avLst/>
            </a:prstGeom>
          </p:spPr>
        </p:pic>
      </p:grp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5853991" y="3124936"/>
          <a:ext cx="11405309" cy="5793500"/>
        </p:xfrm>
        <a:graphic>
          <a:graphicData uri="http://schemas.openxmlformats.org/drawingml/2006/table">
            <a:tbl>
              <a:tblPr/>
              <a:tblGrid>
                <a:gridCol w="11405309"/>
              </a:tblGrid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•Producción de mantas asfálticas.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•Producción de paneles y otros elementos de yeso.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8131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•Fabricación de Tablero de Fibrocemento.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17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•Producción de carpintería en blanco, estructura de techos y pisos de madera.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7" id="7"/>
          <p:cNvSpPr txBox="true"/>
          <p:nvPr/>
        </p:nvSpPr>
        <p:spPr>
          <a:xfrm rot="0">
            <a:off x="5538910" y="599719"/>
            <a:ext cx="12035471" cy="284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Oportunidades de Negocios con </a:t>
            </a:r>
          </a:p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Inversión Extranjera</a:t>
            </a:r>
          </a:p>
          <a:p>
            <a:pPr algn="l">
              <a:lnSpc>
                <a:spcPts val="7878"/>
              </a:lnSpc>
            </a:pP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0"/>
            <a:ext cx="5351534" cy="10287000"/>
            <a:chOff x="0" y="0"/>
            <a:chExt cx="7135379" cy="13716000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alphaModFix amt="55000"/>
            </a:blip>
            <a:srcRect l="16712" t="0" r="33682" b="0"/>
            <a:stretch>
              <a:fillRect/>
            </a:stretch>
          </p:blipFill>
          <p:spPr>
            <a:xfrm flipH="false" flipV="false">
              <a:off x="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>
              <a:alphaModFix amt="55000"/>
            </a:blip>
            <a:srcRect l="12791" t="0" r="40216" b="0"/>
            <a:stretch>
              <a:fillRect/>
            </a:stretch>
          </p:blipFill>
          <p:spPr>
            <a:xfrm flipH="false" flipV="false">
              <a:off x="3631190" y="0"/>
              <a:ext cx="3504190" cy="6794500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>
              <a:alphaModFix amt="55000"/>
            </a:blip>
            <a:srcRect l="20499" t="0" r="20499" b="0"/>
            <a:stretch>
              <a:fillRect/>
            </a:stretch>
          </p:blipFill>
          <p:spPr>
            <a:xfrm flipH="false" flipV="false">
              <a:off x="0" y="6921500"/>
              <a:ext cx="7135379" cy="6794500"/>
            </a:xfrm>
            <a:prstGeom prst="rect">
              <a:avLst/>
            </a:prstGeom>
          </p:spPr>
        </p:pic>
      </p:grp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5853991" y="3124936"/>
          <a:ext cx="11405309" cy="5793500"/>
        </p:xfrm>
        <a:graphic>
          <a:graphicData uri="http://schemas.openxmlformats.org/drawingml/2006/table">
            <a:tbl>
              <a:tblPr/>
              <a:tblGrid>
                <a:gridCol w="11405309"/>
              </a:tblGrid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•Incremento de las potencialidades del mármol.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4597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•Servicio de transporte e izaje de grandes pesos.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8131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•Servicio de reparación capital de equipos de la construcción.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617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•Reparación y modernización de la planta de hormigón celular de Sancti Spíritus.</a:t>
                      </a:r>
                      <a:endParaRPr lang="en-US" sz="1100"/>
                    </a:p>
                    <a:p>
                      <a:pPr algn="l">
                        <a:lnSpc>
                          <a:spcPts val="3499"/>
                        </a:lnSpc>
                      </a:pPr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TextBox 7" id="7"/>
          <p:cNvSpPr txBox="true"/>
          <p:nvPr/>
        </p:nvSpPr>
        <p:spPr>
          <a:xfrm rot="0">
            <a:off x="5538910" y="599719"/>
            <a:ext cx="12035471" cy="28479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Oportunidades de Negocios con </a:t>
            </a:r>
          </a:p>
          <a:p>
            <a:pPr algn="l">
              <a:lnSpc>
                <a:spcPts val="7278"/>
              </a:lnSpc>
            </a:pPr>
            <a:r>
              <a:rPr lang="en-US" sz="6065">
                <a:solidFill>
                  <a:srgbClr val="DB8A12"/>
                </a:solidFill>
                <a:latin typeface="TT Hoves Bold"/>
              </a:rPr>
              <a:t>Inversión Extranjera</a:t>
            </a:r>
          </a:p>
          <a:p>
            <a:pPr algn="l">
              <a:lnSpc>
                <a:spcPts val="7878"/>
              </a:lnSpc>
            </a:pP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6479040" y="0"/>
            <a:ext cx="11808960" cy="11212577"/>
            <a:chOff x="0" y="0"/>
            <a:chExt cx="15745280" cy="14950103"/>
          </a:xfrm>
        </p:grpSpPr>
        <p:pic>
          <p:nvPicPr>
            <p:cNvPr name="Picture 3" id="3"/>
            <p:cNvPicPr>
              <a:picLocks noChangeAspect="true"/>
            </p:cNvPicPr>
            <p:nvPr/>
          </p:nvPicPr>
          <p:blipFill>
            <a:blip r:embed="rId2">
              <a:alphaModFix amt="54000"/>
            </a:blip>
            <a:srcRect l="0" t="32609" r="0" b="32609"/>
            <a:stretch>
              <a:fillRect/>
            </a:stretch>
          </p:blipFill>
          <p:spPr>
            <a:xfrm flipH="false" flipV="false">
              <a:off x="0" y="0"/>
              <a:ext cx="15745280" cy="4898701"/>
            </a:xfrm>
            <a:prstGeom prst="rect">
              <a:avLst/>
            </a:prstGeom>
          </p:spPr>
        </p:pic>
        <p:pic>
          <p:nvPicPr>
            <p:cNvPr name="Picture 4" id="4"/>
            <p:cNvPicPr>
              <a:picLocks noChangeAspect="true"/>
            </p:cNvPicPr>
            <p:nvPr/>
          </p:nvPicPr>
          <p:blipFill>
            <a:blip r:embed="rId3">
              <a:alphaModFix amt="54000"/>
            </a:blip>
            <a:srcRect l="0" t="14801" r="0" b="14801"/>
            <a:stretch>
              <a:fillRect/>
            </a:stretch>
          </p:blipFill>
          <p:spPr>
            <a:xfrm flipH="false" flipV="false">
              <a:off x="0" y="5025701"/>
              <a:ext cx="15745280" cy="4898701"/>
            </a:xfrm>
            <a:prstGeom prst="rect">
              <a:avLst/>
            </a:prstGeom>
          </p:spPr>
        </p:pic>
        <p:pic>
          <p:nvPicPr>
            <p:cNvPr name="Picture 5" id="5"/>
            <p:cNvPicPr>
              <a:picLocks noChangeAspect="true"/>
            </p:cNvPicPr>
            <p:nvPr/>
          </p:nvPicPr>
          <p:blipFill>
            <a:blip r:embed="rId4">
              <a:alphaModFix amt="54000"/>
            </a:blip>
            <a:srcRect l="0" t="20733" r="0" b="17156"/>
            <a:stretch>
              <a:fillRect/>
            </a:stretch>
          </p:blipFill>
          <p:spPr>
            <a:xfrm flipH="false" flipV="false">
              <a:off x="0" y="10051402"/>
              <a:ext cx="15745280" cy="4898701"/>
            </a:xfrm>
            <a:prstGeom prst="rect">
              <a:avLst/>
            </a:prstGeom>
          </p:spPr>
        </p:pic>
      </p:grpSp>
      <p:grpSp>
        <p:nvGrpSpPr>
          <p:cNvPr name="Group 6" id="6"/>
          <p:cNvGrpSpPr/>
          <p:nvPr/>
        </p:nvGrpSpPr>
        <p:grpSpPr>
          <a:xfrm rot="0">
            <a:off x="-5670567" y="-952022"/>
            <a:ext cx="19334037" cy="11239022"/>
            <a:chOff x="0" y="0"/>
            <a:chExt cx="474883" cy="276053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74883" cy="276053"/>
            </a:xfrm>
            <a:custGeom>
              <a:avLst/>
              <a:gdLst/>
              <a:ahLst/>
              <a:cxnLst/>
              <a:rect r="r" b="b" t="t" l="l"/>
              <a:pathLst>
                <a:path h="276053" w="474883">
                  <a:moveTo>
                    <a:pt x="203200" y="0"/>
                  </a:moveTo>
                  <a:lnTo>
                    <a:pt x="271683" y="0"/>
                  </a:lnTo>
                  <a:lnTo>
                    <a:pt x="474883" y="276053"/>
                  </a:lnTo>
                  <a:lnTo>
                    <a:pt x="0" y="276053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127000" y="-38100"/>
              <a:ext cx="220883" cy="31415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-10800000">
            <a:off x="-4157561" y="0"/>
            <a:ext cx="15837285" cy="2623680"/>
            <a:chOff x="0" y="0"/>
            <a:chExt cx="880059" cy="145795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80059" cy="145795"/>
            </a:xfrm>
            <a:custGeom>
              <a:avLst/>
              <a:gdLst/>
              <a:ahLst/>
              <a:cxnLst/>
              <a:rect r="r" b="b" t="t" l="l"/>
              <a:pathLst>
                <a:path h="145795" w="880059">
                  <a:moveTo>
                    <a:pt x="203200" y="0"/>
                  </a:moveTo>
                  <a:lnTo>
                    <a:pt x="676859" y="0"/>
                  </a:lnTo>
                  <a:lnTo>
                    <a:pt x="880059" y="145795"/>
                  </a:lnTo>
                  <a:lnTo>
                    <a:pt x="0" y="145795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626262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127000" y="-38100"/>
              <a:ext cx="626059" cy="18389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632024" y="617968"/>
            <a:ext cx="8981728" cy="27527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FFFFFF"/>
                </a:solidFill>
                <a:latin typeface="TT Hoves Bold"/>
              </a:rPr>
              <a:t>Productos y servicios exportables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388250" y="2846818"/>
            <a:ext cx="6681008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Cementos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20464" y="3599293"/>
            <a:ext cx="7580140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Piedras ornamentales: mármoles, piedras de Jaimanitas y Capellania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420578" y="4885168"/>
            <a:ext cx="6681008" cy="5238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Aditivos, </a:t>
            </a:r>
            <a:r>
              <a:rPr lang="en-US" sz="3399">
                <a:solidFill>
                  <a:srgbClr val="2A2E3A"/>
                </a:solidFill>
                <a:latin typeface="Helios Bold"/>
              </a:rPr>
              <a:t>Bloques</a:t>
            </a:r>
          </a:p>
        </p:txBody>
      </p:sp>
      <p:sp>
        <p:nvSpPr>
          <p:cNvPr name="AutoShape 16" id="16"/>
          <p:cNvSpPr/>
          <p:nvPr/>
        </p:nvSpPr>
        <p:spPr>
          <a:xfrm>
            <a:off x="388250" y="3375455"/>
            <a:ext cx="6492240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88250" y="4672251"/>
            <a:ext cx="6492240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420578" y="5413805"/>
            <a:ext cx="6492240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9" id="19"/>
          <p:cNvSpPr txBox="true"/>
          <p:nvPr/>
        </p:nvSpPr>
        <p:spPr>
          <a:xfrm rot="0">
            <a:off x="420464" y="5389993"/>
            <a:ext cx="10145311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Diseños de Arquitectura , Urbanismo e Ingeniería, Interiores, mobiliario , gráficos y áreas verdes.</a:t>
            </a:r>
          </a:p>
        </p:txBody>
      </p:sp>
      <p:sp>
        <p:nvSpPr>
          <p:cNvPr name="AutoShape 20" id="20"/>
          <p:cNvSpPr/>
          <p:nvPr/>
        </p:nvSpPr>
        <p:spPr>
          <a:xfrm>
            <a:off x="420464" y="6947330"/>
            <a:ext cx="6492240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20578" y="7047602"/>
            <a:ext cx="12181580" cy="1552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Proyectos Tecnológicos</a:t>
            </a:r>
          </a:p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Diagnóstico y restauración de edificaciones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  <p:sp>
        <p:nvSpPr>
          <p:cNvPr name="AutoShape 22" id="22"/>
          <p:cNvSpPr/>
          <p:nvPr/>
        </p:nvSpPr>
        <p:spPr>
          <a:xfrm>
            <a:off x="388250" y="8181072"/>
            <a:ext cx="6492240" cy="0"/>
          </a:xfrm>
          <a:prstGeom prst="line">
            <a:avLst/>
          </a:prstGeom>
          <a:ln cap="flat" w="9525">
            <a:solidFill>
              <a:srgbClr val="2A2E3A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3" id="23"/>
          <p:cNvSpPr txBox="true"/>
          <p:nvPr/>
        </p:nvSpPr>
        <p:spPr>
          <a:xfrm rot="0">
            <a:off x="388250" y="8395385"/>
            <a:ext cx="12181580" cy="2066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Proyectos de Organización de obras</a:t>
            </a:r>
          </a:p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Sistemas de Gestión, dirección facultativa de obras y  </a:t>
            </a:r>
          </a:p>
          <a:p>
            <a:pPr algn="l">
              <a:lnSpc>
                <a:spcPts val="4079"/>
              </a:lnSpc>
            </a:pPr>
            <a:r>
              <a:rPr lang="en-US" sz="3399">
                <a:solidFill>
                  <a:srgbClr val="2A2E3A"/>
                </a:solidFill>
                <a:latin typeface="Helios Bold"/>
              </a:rPr>
              <a:t>Administración de proyectos</a:t>
            </a:r>
          </a:p>
          <a:p>
            <a:pPr algn="l" marL="0" indent="0" lvl="0">
              <a:lnSpc>
                <a:spcPts val="407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bg>
      <p:bgPr>
        <a:solidFill>
          <a:srgbClr val="DB8A1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514350" y="485775"/>
            <a:ext cx="17259300" cy="9286429"/>
            <a:chOff x="0" y="0"/>
            <a:chExt cx="4545659" cy="2445808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545659" cy="2445808"/>
            </a:xfrm>
            <a:custGeom>
              <a:avLst/>
              <a:gdLst/>
              <a:ahLst/>
              <a:cxnLst/>
              <a:rect r="r" b="b" t="t" l="l"/>
              <a:pathLst>
                <a:path h="2445808" w="4545659">
                  <a:moveTo>
                    <a:pt x="0" y="0"/>
                  </a:moveTo>
                  <a:lnTo>
                    <a:pt x="4545659" y="0"/>
                  </a:lnTo>
                  <a:lnTo>
                    <a:pt x="4545659" y="2445808"/>
                  </a:lnTo>
                  <a:lnTo>
                    <a:pt x="0" y="2445808"/>
                  </a:lnTo>
                  <a:close/>
                </a:path>
              </a:pathLst>
            </a:custGeom>
            <a:solidFill>
              <a:srgbClr val="ABABAB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47625"/>
              <a:ext cx="4545659" cy="2493433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3499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4995459" y="812795"/>
            <a:ext cx="10664019" cy="18383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00"/>
              </a:lnSpc>
            </a:pPr>
            <a:r>
              <a:rPr lang="en-US" sz="6000">
                <a:solidFill>
                  <a:srgbClr val="2A2E3A"/>
                </a:solidFill>
                <a:latin typeface="TT Hoves Bold"/>
              </a:rPr>
              <a:t>Líneas en desarrollo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6" id="6"/>
          <p:cNvSpPr txBox="true"/>
          <p:nvPr/>
        </p:nvSpPr>
        <p:spPr>
          <a:xfrm rot="0">
            <a:off x="843585" y="2800350"/>
            <a:ext cx="14294796" cy="14739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Servicio de construcción de obras e infraestructura en el Mariel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Servicio de construcción de obras del turismo.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843585" y="4519440"/>
            <a:ext cx="16415715" cy="2521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Fabricación de morteros especiales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Producción de impermeabilizante anticorrosivo.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Reparación y modernización de la planta de hormigón celular de Sancti Spíritus.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Producción de elementos abrasivos.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684914" y="2062084"/>
            <a:ext cx="5729253" cy="1101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76"/>
              </a:lnSpc>
            </a:pPr>
            <a:r>
              <a:rPr lang="en-US" sz="3769">
                <a:solidFill>
                  <a:srgbClr val="2A2E3A"/>
                </a:solidFill>
                <a:latin typeface="Helios Bold"/>
              </a:rPr>
              <a:t>Construcción y Montaje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AutoShape 9" id="9"/>
          <p:cNvSpPr/>
          <p:nvPr/>
        </p:nvSpPr>
        <p:spPr>
          <a:xfrm>
            <a:off x="3144305" y="1755769"/>
            <a:ext cx="10988410" cy="19050"/>
          </a:xfrm>
          <a:prstGeom prst="line">
            <a:avLst/>
          </a:prstGeom>
          <a:ln cap="flat" w="38100">
            <a:solidFill>
              <a:srgbClr val="000000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10" id="10"/>
          <p:cNvSpPr txBox="true"/>
          <p:nvPr/>
        </p:nvSpPr>
        <p:spPr>
          <a:xfrm rot="0">
            <a:off x="684914" y="3987555"/>
            <a:ext cx="5729253" cy="1101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76"/>
              </a:lnSpc>
            </a:pPr>
            <a:r>
              <a:rPr lang="en-US" sz="3769">
                <a:solidFill>
                  <a:srgbClr val="2A2E3A"/>
                </a:solidFill>
                <a:latin typeface="Helios Bold"/>
              </a:rPr>
              <a:t>Industria de Materiales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279678" y="6667665"/>
            <a:ext cx="5729253" cy="11018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276"/>
              </a:lnSpc>
            </a:pPr>
            <a:r>
              <a:rPr lang="en-US" sz="3769">
                <a:solidFill>
                  <a:srgbClr val="2A2E3A"/>
                </a:solidFill>
                <a:latin typeface="Helios Bold"/>
              </a:rPr>
              <a:t>Diseño e Ingeniería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843585" y="7326920"/>
            <a:ext cx="16045485" cy="24861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  <a:ea typeface="Helios Bold"/>
              </a:rPr>
              <a:t>Construcción de Complejos Turísticos Inmobiliarios Campos de Golf, ¨Punta Colorada¨, ¨El Salado¨, ¨La Altura¨.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Instalaciones hoteleras en La Habana.</a:t>
            </a:r>
          </a:p>
          <a:p>
            <a:pPr algn="just">
              <a:lnSpc>
                <a:spcPts val="4157"/>
              </a:lnSpc>
            </a:pPr>
            <a:r>
              <a:rPr lang="en-US" sz="2969">
                <a:solidFill>
                  <a:srgbClr val="FFFFFF"/>
                </a:solidFill>
                <a:latin typeface="Helios Bold"/>
              </a:rPr>
              <a:t>Instalaciones de Aeropuertos y Puertos.</a:t>
            </a:r>
          </a:p>
          <a:p>
            <a:pPr algn="ctr">
              <a:lnSpc>
                <a:spcPts val="317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200025" y="0"/>
            <a:ext cx="4100411" cy="10287000"/>
            <a:chOff x="0" y="0"/>
            <a:chExt cx="1079944" cy="2709333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079944" cy="2709333"/>
            </a:xfrm>
            <a:custGeom>
              <a:avLst/>
              <a:gdLst/>
              <a:ahLst/>
              <a:cxnLst/>
              <a:rect r="r" b="b" t="t" l="l"/>
              <a:pathLst>
                <a:path h="2709333" w="1079944">
                  <a:moveTo>
                    <a:pt x="0" y="0"/>
                  </a:moveTo>
                  <a:lnTo>
                    <a:pt x="1079944" y="0"/>
                  </a:lnTo>
                  <a:lnTo>
                    <a:pt x="107994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0" y="-28575"/>
              <a:ext cx="1079944" cy="273790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4048083" y="1817247"/>
            <a:ext cx="4195800" cy="3326253"/>
            <a:chOff x="0" y="0"/>
            <a:chExt cx="1105067" cy="87605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105067" cy="876050"/>
            </a:xfrm>
            <a:custGeom>
              <a:avLst/>
              <a:gdLst/>
              <a:ahLst/>
              <a:cxnLst/>
              <a:rect r="r" b="b" t="t" l="l"/>
              <a:pathLst>
                <a:path h="876050" w="1105067">
                  <a:moveTo>
                    <a:pt x="55355" y="0"/>
                  </a:moveTo>
                  <a:lnTo>
                    <a:pt x="1049712" y="0"/>
                  </a:lnTo>
                  <a:cubicBezTo>
                    <a:pt x="1064393" y="0"/>
                    <a:pt x="1078472" y="5832"/>
                    <a:pt x="1088853" y="16213"/>
                  </a:cubicBezTo>
                  <a:cubicBezTo>
                    <a:pt x="1099235" y="26594"/>
                    <a:pt x="1105067" y="40674"/>
                    <a:pt x="1105067" y="55355"/>
                  </a:cubicBezTo>
                  <a:lnTo>
                    <a:pt x="1105067" y="820696"/>
                  </a:lnTo>
                  <a:cubicBezTo>
                    <a:pt x="1105067" y="835377"/>
                    <a:pt x="1099235" y="849456"/>
                    <a:pt x="1088853" y="859837"/>
                  </a:cubicBezTo>
                  <a:cubicBezTo>
                    <a:pt x="1078472" y="870218"/>
                    <a:pt x="1064393" y="876050"/>
                    <a:pt x="1049712" y="876050"/>
                  </a:cubicBezTo>
                  <a:lnTo>
                    <a:pt x="55355" y="876050"/>
                  </a:lnTo>
                  <a:cubicBezTo>
                    <a:pt x="40674" y="876050"/>
                    <a:pt x="26594" y="870218"/>
                    <a:pt x="16213" y="859837"/>
                  </a:cubicBezTo>
                  <a:cubicBezTo>
                    <a:pt x="5832" y="849456"/>
                    <a:pt x="0" y="835377"/>
                    <a:pt x="0" y="820696"/>
                  </a:cubicBezTo>
                  <a:lnTo>
                    <a:pt x="0" y="55355"/>
                  </a:lnTo>
                  <a:cubicBezTo>
                    <a:pt x="0" y="40674"/>
                    <a:pt x="5832" y="26594"/>
                    <a:pt x="16213" y="16213"/>
                  </a:cubicBezTo>
                  <a:cubicBezTo>
                    <a:pt x="26594" y="5832"/>
                    <a:pt x="40674" y="0"/>
                    <a:pt x="55355" y="0"/>
                  </a:cubicBezTo>
                  <a:close/>
                </a:path>
              </a:pathLst>
            </a:custGeom>
            <a:solidFill>
              <a:srgbClr val="2A2E3A"/>
            </a:solidFill>
            <a:ln cap="rnd">
              <a:noFill/>
              <a:prstDash val="solid"/>
              <a:round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0" y="-57150"/>
              <a:ext cx="1105067" cy="933200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AutoShape 8" id="8"/>
          <p:cNvSpPr/>
          <p:nvPr/>
        </p:nvSpPr>
        <p:spPr>
          <a:xfrm flipV="true">
            <a:off x="6145983" y="4491807"/>
            <a:ext cx="0" cy="651693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grpSp>
        <p:nvGrpSpPr>
          <p:cNvPr name="Group 9" id="9"/>
          <p:cNvGrpSpPr/>
          <p:nvPr/>
        </p:nvGrpSpPr>
        <p:grpSpPr>
          <a:xfrm rot="0">
            <a:off x="9144000" y="6665010"/>
            <a:ext cx="3606487" cy="2178488"/>
            <a:chOff x="0" y="0"/>
            <a:chExt cx="949857" cy="57375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949857" cy="573758"/>
            </a:xfrm>
            <a:custGeom>
              <a:avLst/>
              <a:gdLst/>
              <a:ahLst/>
              <a:cxnLst/>
              <a:rect r="r" b="b" t="t" l="l"/>
              <a:pathLst>
                <a:path h="573758" w="949857">
                  <a:moveTo>
                    <a:pt x="0" y="0"/>
                  </a:moveTo>
                  <a:lnTo>
                    <a:pt x="949857" y="0"/>
                  </a:lnTo>
                  <a:lnTo>
                    <a:pt x="949857" y="573758"/>
                  </a:lnTo>
                  <a:lnTo>
                    <a:pt x="0" y="573758"/>
                  </a:lnTo>
                  <a:close/>
                </a:path>
              </a:pathLst>
            </a:custGeom>
            <a:solidFill>
              <a:srgbClr val="ABABAB"/>
            </a:solidFill>
            <a:ln cap="sq">
              <a:noFill/>
              <a:prstDash val="solid"/>
              <a:miter/>
            </a:ln>
          </p:spPr>
        </p:sp>
        <p:sp>
          <p:nvSpPr>
            <p:cNvPr name="TextBox 11" id="11"/>
            <p:cNvSpPr txBox="true"/>
            <p:nvPr/>
          </p:nvSpPr>
          <p:spPr>
            <a:xfrm>
              <a:off x="0" y="-38100"/>
              <a:ext cx="949857" cy="611858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4249620" y="6665010"/>
            <a:ext cx="4061442" cy="2178488"/>
            <a:chOff x="0" y="0"/>
            <a:chExt cx="1069680" cy="573758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069680" cy="573758"/>
            </a:xfrm>
            <a:custGeom>
              <a:avLst/>
              <a:gdLst/>
              <a:ahLst/>
              <a:cxnLst/>
              <a:rect r="r" b="b" t="t" l="l"/>
              <a:pathLst>
                <a:path h="573758" w="1069680">
                  <a:moveTo>
                    <a:pt x="38124" y="0"/>
                  </a:moveTo>
                  <a:lnTo>
                    <a:pt x="1031556" y="0"/>
                  </a:lnTo>
                  <a:cubicBezTo>
                    <a:pt x="1052611" y="0"/>
                    <a:pt x="1069680" y="17069"/>
                    <a:pt x="1069680" y="38124"/>
                  </a:cubicBezTo>
                  <a:lnTo>
                    <a:pt x="1069680" y="535634"/>
                  </a:lnTo>
                  <a:cubicBezTo>
                    <a:pt x="1069680" y="556689"/>
                    <a:pt x="1052611" y="573758"/>
                    <a:pt x="1031556" y="573758"/>
                  </a:cubicBezTo>
                  <a:lnTo>
                    <a:pt x="38124" y="573758"/>
                  </a:lnTo>
                  <a:cubicBezTo>
                    <a:pt x="28013" y="573758"/>
                    <a:pt x="18316" y="569741"/>
                    <a:pt x="11166" y="562592"/>
                  </a:cubicBezTo>
                  <a:cubicBezTo>
                    <a:pt x="4017" y="555442"/>
                    <a:pt x="0" y="545745"/>
                    <a:pt x="0" y="535634"/>
                  </a:cubicBezTo>
                  <a:lnTo>
                    <a:pt x="0" y="38124"/>
                  </a:lnTo>
                  <a:cubicBezTo>
                    <a:pt x="0" y="28013"/>
                    <a:pt x="4017" y="18316"/>
                    <a:pt x="11166" y="11166"/>
                  </a:cubicBezTo>
                  <a:cubicBezTo>
                    <a:pt x="18316" y="4017"/>
                    <a:pt x="28013" y="0"/>
                    <a:pt x="38124" y="0"/>
                  </a:cubicBezTo>
                  <a:close/>
                </a:path>
              </a:pathLst>
            </a:custGeom>
            <a:solidFill>
              <a:srgbClr val="DB8A12"/>
            </a:solidFill>
            <a:ln cap="sq">
              <a:noFill/>
              <a:prstDash val="solid"/>
              <a:miter/>
            </a:ln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1069680" cy="630908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779"/>
                </a:lnSpc>
              </a:pPr>
              <a:r>
                <a:rPr lang="en-US" sz="2699">
                  <a:solidFill>
                    <a:srgbClr val="FFFFFF"/>
                  </a:solidFill>
                  <a:latin typeface="Helios Bold"/>
                </a:rPr>
                <a:t>      </a:t>
              </a:r>
            </a:p>
            <a:p>
              <a:pPr algn="ctr">
                <a:lnSpc>
                  <a:spcPts val="3779"/>
                </a:lnSpc>
              </a:pPr>
            </a:p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15" id="15"/>
          <p:cNvSpPr txBox="true"/>
          <p:nvPr/>
        </p:nvSpPr>
        <p:spPr>
          <a:xfrm rot="0">
            <a:off x="-347722" y="3291657"/>
            <a:ext cx="4395805" cy="42672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600"/>
              </a:lnSpc>
            </a:pPr>
            <a:r>
              <a:rPr lang="en-US" sz="5500">
                <a:solidFill>
                  <a:srgbClr val="2A2E3A"/>
                </a:solidFill>
                <a:latin typeface="TT Hoves Bold"/>
              </a:rPr>
              <a:t>Estructura General </a:t>
            </a:r>
          </a:p>
          <a:p>
            <a:pPr algn="ctr">
              <a:lnSpc>
                <a:spcPts val="6600"/>
              </a:lnSpc>
            </a:pPr>
            <a:r>
              <a:rPr lang="en-US" sz="5500">
                <a:solidFill>
                  <a:srgbClr val="2A2E3A"/>
                </a:solidFill>
                <a:latin typeface="TT Hoves Bold"/>
              </a:rPr>
              <a:t>del</a:t>
            </a:r>
          </a:p>
          <a:p>
            <a:pPr algn="ctr">
              <a:lnSpc>
                <a:spcPts val="6600"/>
              </a:lnSpc>
            </a:pPr>
            <a:r>
              <a:rPr lang="en-US" sz="5500">
                <a:solidFill>
                  <a:srgbClr val="2A2E3A"/>
                </a:solidFill>
                <a:latin typeface="TT Hoves Bold"/>
              </a:rPr>
              <a:t>MICONS </a:t>
            </a:r>
          </a:p>
          <a:p>
            <a:pPr algn="l">
              <a:lnSpc>
                <a:spcPts val="7200"/>
              </a:lnSpc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3900386" y="2093472"/>
            <a:ext cx="4195800" cy="28069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7"/>
              </a:lnSpc>
            </a:pP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FFFFFF"/>
                </a:solidFill>
                <a:latin typeface="Helios Bold"/>
              </a:rPr>
              <a:t> GEDIC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FFFFFF"/>
                </a:solidFill>
                <a:latin typeface="Helios Bold"/>
              </a:rPr>
              <a:t>Organización Superior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FFFFFF"/>
                </a:solidFill>
                <a:latin typeface="Helios Bold"/>
              </a:rPr>
              <a:t>Dirección Empresarial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FFFFFF"/>
                </a:solidFill>
                <a:latin typeface="Helios Bold"/>
              </a:rPr>
              <a:t>Diseño e Ingeniería</a:t>
            </a:r>
          </a:p>
          <a:p>
            <a:pPr algn="ctr">
              <a:lnSpc>
                <a:spcPts val="3254"/>
              </a:lnSpc>
              <a:spcBef>
                <a:spcPct val="0"/>
              </a:spcBef>
            </a:pPr>
          </a:p>
        </p:txBody>
      </p:sp>
      <p:grpSp>
        <p:nvGrpSpPr>
          <p:cNvPr name="Group 17" id="17"/>
          <p:cNvGrpSpPr/>
          <p:nvPr/>
        </p:nvGrpSpPr>
        <p:grpSpPr>
          <a:xfrm rot="0">
            <a:off x="8872029" y="1817247"/>
            <a:ext cx="4195800" cy="3326253"/>
            <a:chOff x="0" y="0"/>
            <a:chExt cx="1105067" cy="87605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1105067" cy="876050"/>
            </a:xfrm>
            <a:custGeom>
              <a:avLst/>
              <a:gdLst/>
              <a:ahLst/>
              <a:cxnLst/>
              <a:rect r="r" b="b" t="t" l="l"/>
              <a:pathLst>
                <a:path h="876050" w="1105067">
                  <a:moveTo>
                    <a:pt x="55355" y="0"/>
                  </a:moveTo>
                  <a:lnTo>
                    <a:pt x="1049712" y="0"/>
                  </a:lnTo>
                  <a:cubicBezTo>
                    <a:pt x="1064393" y="0"/>
                    <a:pt x="1078472" y="5832"/>
                    <a:pt x="1088853" y="16213"/>
                  </a:cubicBezTo>
                  <a:cubicBezTo>
                    <a:pt x="1099235" y="26594"/>
                    <a:pt x="1105067" y="40674"/>
                    <a:pt x="1105067" y="55355"/>
                  </a:cubicBezTo>
                  <a:lnTo>
                    <a:pt x="1105067" y="820696"/>
                  </a:lnTo>
                  <a:cubicBezTo>
                    <a:pt x="1105067" y="835377"/>
                    <a:pt x="1099235" y="849456"/>
                    <a:pt x="1088853" y="859837"/>
                  </a:cubicBezTo>
                  <a:cubicBezTo>
                    <a:pt x="1078472" y="870218"/>
                    <a:pt x="1064393" y="876050"/>
                    <a:pt x="1049712" y="876050"/>
                  </a:cubicBezTo>
                  <a:lnTo>
                    <a:pt x="55355" y="876050"/>
                  </a:lnTo>
                  <a:cubicBezTo>
                    <a:pt x="40674" y="876050"/>
                    <a:pt x="26594" y="870218"/>
                    <a:pt x="16213" y="859837"/>
                  </a:cubicBezTo>
                  <a:cubicBezTo>
                    <a:pt x="5832" y="849456"/>
                    <a:pt x="0" y="835377"/>
                    <a:pt x="0" y="820696"/>
                  </a:cubicBezTo>
                  <a:lnTo>
                    <a:pt x="0" y="55355"/>
                  </a:lnTo>
                  <a:cubicBezTo>
                    <a:pt x="0" y="40674"/>
                    <a:pt x="5832" y="26594"/>
                    <a:pt x="16213" y="16213"/>
                  </a:cubicBezTo>
                  <a:cubicBezTo>
                    <a:pt x="26594" y="5832"/>
                    <a:pt x="40674" y="0"/>
                    <a:pt x="55355" y="0"/>
                  </a:cubicBezTo>
                  <a:close/>
                </a:path>
              </a:pathLst>
            </a:custGeom>
            <a:solidFill>
              <a:srgbClr val="2A2E3A"/>
            </a:solidFill>
            <a:ln cap="rnd">
              <a:noFill/>
              <a:prstDash val="solid"/>
              <a:round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0" y="-57150"/>
              <a:ext cx="1105067" cy="933200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TextBox 20" id="20"/>
          <p:cNvSpPr txBox="true"/>
          <p:nvPr/>
        </p:nvSpPr>
        <p:spPr>
          <a:xfrm rot="0">
            <a:off x="8839135" y="1553021"/>
            <a:ext cx="4195800" cy="379755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7"/>
              </a:lnSpc>
            </a:pPr>
          </a:p>
          <a:p>
            <a:pPr algn="ctr">
              <a:lnSpc>
                <a:spcPts val="3927"/>
              </a:lnSpc>
            </a:pP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DB8A12"/>
                </a:solidFill>
                <a:latin typeface="Helios Bold"/>
              </a:rPr>
              <a:t> GECONS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DB8A12"/>
                </a:solidFill>
                <a:latin typeface="Helios Bold"/>
              </a:rPr>
              <a:t>Organización Superior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DB8A12"/>
                </a:solidFill>
                <a:latin typeface="Helios Bold"/>
              </a:rPr>
              <a:t>Dirección Empresarial</a:t>
            </a:r>
          </a:p>
          <a:p>
            <a:pPr algn="ctr">
              <a:lnSpc>
                <a:spcPts val="3927"/>
              </a:lnSpc>
            </a:pPr>
            <a:r>
              <a:rPr lang="en-US" sz="2805">
                <a:solidFill>
                  <a:srgbClr val="DB8A12"/>
                </a:solidFill>
                <a:latin typeface="Helios Bold"/>
              </a:rPr>
              <a:t>Construcción y Montaje</a:t>
            </a:r>
          </a:p>
          <a:p>
            <a:pPr algn="ctr">
              <a:lnSpc>
                <a:spcPts val="3927"/>
              </a:lnSpc>
            </a:pPr>
          </a:p>
          <a:p>
            <a:pPr algn="ctr">
              <a:lnSpc>
                <a:spcPts val="3254"/>
              </a:lnSpc>
              <a:spcBef>
                <a:spcPct val="0"/>
              </a:spcBef>
            </a:pPr>
          </a:p>
        </p:txBody>
      </p:sp>
      <p:grpSp>
        <p:nvGrpSpPr>
          <p:cNvPr name="Group 21" id="21"/>
          <p:cNvGrpSpPr/>
          <p:nvPr/>
        </p:nvGrpSpPr>
        <p:grpSpPr>
          <a:xfrm rot="0">
            <a:off x="13696478" y="1817247"/>
            <a:ext cx="4195800" cy="3326253"/>
            <a:chOff x="0" y="0"/>
            <a:chExt cx="1105067" cy="87605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105067" cy="876050"/>
            </a:xfrm>
            <a:custGeom>
              <a:avLst/>
              <a:gdLst/>
              <a:ahLst/>
              <a:cxnLst/>
              <a:rect r="r" b="b" t="t" l="l"/>
              <a:pathLst>
                <a:path h="876050" w="1105067">
                  <a:moveTo>
                    <a:pt x="55355" y="0"/>
                  </a:moveTo>
                  <a:lnTo>
                    <a:pt x="1049712" y="0"/>
                  </a:lnTo>
                  <a:cubicBezTo>
                    <a:pt x="1064393" y="0"/>
                    <a:pt x="1078472" y="5832"/>
                    <a:pt x="1088853" y="16213"/>
                  </a:cubicBezTo>
                  <a:cubicBezTo>
                    <a:pt x="1099235" y="26594"/>
                    <a:pt x="1105067" y="40674"/>
                    <a:pt x="1105067" y="55355"/>
                  </a:cubicBezTo>
                  <a:lnTo>
                    <a:pt x="1105067" y="820696"/>
                  </a:lnTo>
                  <a:cubicBezTo>
                    <a:pt x="1105067" y="835377"/>
                    <a:pt x="1099235" y="849456"/>
                    <a:pt x="1088853" y="859837"/>
                  </a:cubicBezTo>
                  <a:cubicBezTo>
                    <a:pt x="1078472" y="870218"/>
                    <a:pt x="1064393" y="876050"/>
                    <a:pt x="1049712" y="876050"/>
                  </a:cubicBezTo>
                  <a:lnTo>
                    <a:pt x="55355" y="876050"/>
                  </a:lnTo>
                  <a:cubicBezTo>
                    <a:pt x="40674" y="876050"/>
                    <a:pt x="26594" y="870218"/>
                    <a:pt x="16213" y="859837"/>
                  </a:cubicBezTo>
                  <a:cubicBezTo>
                    <a:pt x="5832" y="849456"/>
                    <a:pt x="0" y="835377"/>
                    <a:pt x="0" y="820696"/>
                  </a:cubicBezTo>
                  <a:lnTo>
                    <a:pt x="0" y="55355"/>
                  </a:lnTo>
                  <a:cubicBezTo>
                    <a:pt x="0" y="40674"/>
                    <a:pt x="5832" y="26594"/>
                    <a:pt x="16213" y="16213"/>
                  </a:cubicBezTo>
                  <a:cubicBezTo>
                    <a:pt x="26594" y="5832"/>
                    <a:pt x="40674" y="0"/>
                    <a:pt x="55355" y="0"/>
                  </a:cubicBezTo>
                  <a:close/>
                </a:path>
              </a:pathLst>
            </a:custGeom>
            <a:solidFill>
              <a:srgbClr val="2A2E3A"/>
            </a:solidFill>
            <a:ln cap="rnd">
              <a:noFill/>
              <a:prstDash val="solid"/>
              <a:round/>
            </a:ln>
          </p:spPr>
        </p:sp>
        <p:sp>
          <p:nvSpPr>
            <p:cNvPr name="TextBox 23" id="23"/>
            <p:cNvSpPr txBox="true"/>
            <p:nvPr/>
          </p:nvSpPr>
          <p:spPr>
            <a:xfrm>
              <a:off x="0" y="-57150"/>
              <a:ext cx="1105067" cy="933200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219"/>
                </a:lnSpc>
              </a:pPr>
            </a:p>
          </p:txBody>
        </p:sp>
      </p:grpSp>
      <p:sp>
        <p:nvSpPr>
          <p:cNvPr name="TextBox 24" id="24"/>
          <p:cNvSpPr txBox="true"/>
          <p:nvPr/>
        </p:nvSpPr>
        <p:spPr>
          <a:xfrm rot="0">
            <a:off x="13658378" y="1951552"/>
            <a:ext cx="4195800" cy="34737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67"/>
              </a:lnSpc>
            </a:pPr>
          </a:p>
          <a:p>
            <a:pPr algn="ctr">
              <a:lnSpc>
                <a:spcPts val="3534"/>
              </a:lnSpc>
            </a:pPr>
            <a:r>
              <a:rPr lang="en-US" sz="2524">
                <a:solidFill>
                  <a:srgbClr val="FFFFFF"/>
                </a:solidFill>
                <a:latin typeface="Helios Bold"/>
              </a:rPr>
              <a:t> GEICON</a:t>
            </a:r>
          </a:p>
          <a:p>
            <a:pPr algn="ctr">
              <a:lnSpc>
                <a:spcPts val="3534"/>
              </a:lnSpc>
            </a:pPr>
            <a:r>
              <a:rPr lang="en-US" sz="2524">
                <a:solidFill>
                  <a:srgbClr val="FFFFFF"/>
                </a:solidFill>
                <a:latin typeface="Helios Bold"/>
              </a:rPr>
              <a:t>Organización Superior</a:t>
            </a:r>
          </a:p>
          <a:p>
            <a:pPr algn="ctr">
              <a:lnSpc>
                <a:spcPts val="3534"/>
              </a:lnSpc>
            </a:pPr>
            <a:r>
              <a:rPr lang="en-US" sz="2524">
                <a:solidFill>
                  <a:srgbClr val="FFFFFF"/>
                </a:solidFill>
                <a:latin typeface="Helios Bold"/>
              </a:rPr>
              <a:t>Dirección Empresarial</a:t>
            </a:r>
          </a:p>
          <a:p>
            <a:pPr algn="ctr">
              <a:lnSpc>
                <a:spcPts val="3534"/>
              </a:lnSpc>
            </a:pPr>
            <a:r>
              <a:rPr lang="en-US" sz="2524">
                <a:solidFill>
                  <a:srgbClr val="FFFFFF"/>
                </a:solidFill>
                <a:latin typeface="Helios Bold"/>
              </a:rPr>
              <a:t>Materiales de Construcción</a:t>
            </a:r>
          </a:p>
          <a:p>
            <a:pPr algn="ctr">
              <a:lnSpc>
                <a:spcPts val="3254"/>
              </a:lnSpc>
            </a:pPr>
            <a:r>
              <a:rPr lang="en-US" sz="2324">
                <a:solidFill>
                  <a:srgbClr val="FFFFFF"/>
                </a:solidFill>
                <a:latin typeface="Helios Bold"/>
              </a:rPr>
              <a:t>         </a:t>
            </a:r>
          </a:p>
          <a:p>
            <a:pPr algn="ctr">
              <a:lnSpc>
                <a:spcPts val="3254"/>
              </a:lnSpc>
              <a:spcBef>
                <a:spcPct val="0"/>
              </a:spcBef>
            </a:pPr>
          </a:p>
        </p:txBody>
      </p:sp>
      <p:sp>
        <p:nvSpPr>
          <p:cNvPr name="AutoShape 25" id="25"/>
          <p:cNvSpPr/>
          <p:nvPr/>
        </p:nvSpPr>
        <p:spPr>
          <a:xfrm>
            <a:off x="10937035" y="4900427"/>
            <a:ext cx="10209" cy="1764584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AutoShape 26" id="26"/>
          <p:cNvSpPr/>
          <p:nvPr/>
        </p:nvSpPr>
        <p:spPr>
          <a:xfrm>
            <a:off x="15803903" y="5031978"/>
            <a:ext cx="0" cy="1633033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TextBox 27" id="27"/>
          <p:cNvSpPr txBox="true"/>
          <p:nvPr/>
        </p:nvSpPr>
        <p:spPr>
          <a:xfrm rot="0">
            <a:off x="4182441" y="6750735"/>
            <a:ext cx="4061442" cy="20306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  <a:spcBef>
                <a:spcPct val="0"/>
              </a:spcBef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 </a:t>
            </a:r>
            <a:r>
              <a:rPr lang="en-US" sz="2928">
                <a:solidFill>
                  <a:srgbClr val="FFFFFF"/>
                </a:solidFill>
                <a:latin typeface="Helios Bold"/>
              </a:rPr>
              <a:t>32 Empresas y otras Empresas constructoras de otros ministerios</a:t>
            </a:r>
          </a:p>
        </p:txBody>
      </p:sp>
      <p:sp>
        <p:nvSpPr>
          <p:cNvPr name="AutoShape 28" id="28"/>
          <p:cNvSpPr/>
          <p:nvPr/>
        </p:nvSpPr>
        <p:spPr>
          <a:xfrm>
            <a:off x="6136458" y="5031978"/>
            <a:ext cx="0" cy="1633033"/>
          </a:xfrm>
          <a:prstGeom prst="line">
            <a:avLst/>
          </a:prstGeom>
          <a:ln cap="flat" w="19050">
            <a:solidFill>
              <a:srgbClr val="2A2E3A"/>
            </a:solidFill>
            <a:prstDash val="lgDash"/>
            <a:headEnd type="none" len="sm" w="sm"/>
            <a:tailEnd type="arrow" len="sm" w="med"/>
          </a:ln>
        </p:spPr>
      </p:sp>
      <p:sp>
        <p:nvSpPr>
          <p:cNvPr name="TextBox 29" id="29"/>
          <p:cNvSpPr txBox="true"/>
          <p:nvPr/>
        </p:nvSpPr>
        <p:spPr>
          <a:xfrm rot="0">
            <a:off x="9273531" y="7227658"/>
            <a:ext cx="3347425" cy="20306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2A2E3A"/>
                </a:solidFill>
                <a:latin typeface="Helios Bold"/>
              </a:rPr>
              <a:t>54 Empresas más 68 cooperativas</a:t>
            </a:r>
          </a:p>
          <a:p>
            <a:pPr algn="ctr">
              <a:lnSpc>
                <a:spcPts val="4099"/>
              </a:lnSpc>
            </a:pP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  <p:grpSp>
        <p:nvGrpSpPr>
          <p:cNvPr name="Group 30" id="30"/>
          <p:cNvGrpSpPr/>
          <p:nvPr/>
        </p:nvGrpSpPr>
        <p:grpSpPr>
          <a:xfrm rot="0">
            <a:off x="13579162" y="6665010"/>
            <a:ext cx="4061442" cy="2178488"/>
            <a:chOff x="0" y="0"/>
            <a:chExt cx="1069680" cy="573758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0" y="0"/>
              <a:ext cx="1069680" cy="573758"/>
            </a:xfrm>
            <a:custGeom>
              <a:avLst/>
              <a:gdLst/>
              <a:ahLst/>
              <a:cxnLst/>
              <a:rect r="r" b="b" t="t" l="l"/>
              <a:pathLst>
                <a:path h="573758" w="1069680">
                  <a:moveTo>
                    <a:pt x="38124" y="0"/>
                  </a:moveTo>
                  <a:lnTo>
                    <a:pt x="1031556" y="0"/>
                  </a:lnTo>
                  <a:cubicBezTo>
                    <a:pt x="1052611" y="0"/>
                    <a:pt x="1069680" y="17069"/>
                    <a:pt x="1069680" y="38124"/>
                  </a:cubicBezTo>
                  <a:lnTo>
                    <a:pt x="1069680" y="535634"/>
                  </a:lnTo>
                  <a:cubicBezTo>
                    <a:pt x="1069680" y="556689"/>
                    <a:pt x="1052611" y="573758"/>
                    <a:pt x="1031556" y="573758"/>
                  </a:cubicBezTo>
                  <a:lnTo>
                    <a:pt x="38124" y="573758"/>
                  </a:lnTo>
                  <a:cubicBezTo>
                    <a:pt x="28013" y="573758"/>
                    <a:pt x="18316" y="569741"/>
                    <a:pt x="11166" y="562592"/>
                  </a:cubicBezTo>
                  <a:cubicBezTo>
                    <a:pt x="4017" y="555442"/>
                    <a:pt x="0" y="545745"/>
                    <a:pt x="0" y="535634"/>
                  </a:cubicBezTo>
                  <a:lnTo>
                    <a:pt x="0" y="38124"/>
                  </a:lnTo>
                  <a:cubicBezTo>
                    <a:pt x="0" y="28013"/>
                    <a:pt x="4017" y="18316"/>
                    <a:pt x="11166" y="11166"/>
                  </a:cubicBezTo>
                  <a:cubicBezTo>
                    <a:pt x="18316" y="4017"/>
                    <a:pt x="28013" y="0"/>
                    <a:pt x="38124" y="0"/>
                  </a:cubicBezTo>
                  <a:close/>
                </a:path>
              </a:pathLst>
            </a:custGeom>
            <a:solidFill>
              <a:srgbClr val="DB8A12"/>
            </a:solidFill>
            <a:ln cap="sq">
              <a:noFill/>
              <a:prstDash val="solid"/>
              <a:miter/>
            </a:ln>
          </p:spPr>
        </p:sp>
        <p:sp>
          <p:nvSpPr>
            <p:cNvPr name="TextBox 32" id="32"/>
            <p:cNvSpPr txBox="true"/>
            <p:nvPr/>
          </p:nvSpPr>
          <p:spPr>
            <a:xfrm>
              <a:off x="0" y="-57150"/>
              <a:ext cx="1069680" cy="630908"/>
            </a:xfrm>
            <a:prstGeom prst="rect">
              <a:avLst/>
            </a:prstGeom>
          </p:spPr>
          <p:txBody>
            <a:bodyPr anchor="ctr" rtlCol="false" tIns="254000" lIns="254000" bIns="254000" rIns="254000"/>
            <a:lstStyle/>
            <a:p>
              <a:pPr algn="ctr">
                <a:lnSpc>
                  <a:spcPts val="3779"/>
                </a:lnSpc>
              </a:pPr>
              <a:r>
                <a:rPr lang="en-US" sz="2699">
                  <a:solidFill>
                    <a:srgbClr val="FFFFFF"/>
                  </a:solidFill>
                  <a:latin typeface="Helios Bold"/>
                </a:rPr>
                <a:t>      </a:t>
              </a:r>
            </a:p>
            <a:p>
              <a:pPr algn="ctr">
                <a:lnSpc>
                  <a:spcPts val="3779"/>
                </a:lnSpc>
              </a:pPr>
            </a:p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33" id="33"/>
          <p:cNvSpPr txBox="true"/>
          <p:nvPr/>
        </p:nvSpPr>
        <p:spPr>
          <a:xfrm rot="0">
            <a:off x="13579162" y="6970483"/>
            <a:ext cx="4061442" cy="25449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 44 Empresas y </a:t>
            </a:r>
          </a:p>
          <a:p>
            <a:pPr algn="ctr">
              <a:lnSpc>
                <a:spcPts val="4099"/>
              </a:lnSpc>
            </a:pPr>
            <a:r>
              <a:rPr lang="en-US" sz="2928">
                <a:solidFill>
                  <a:srgbClr val="FFFFFF"/>
                </a:solidFill>
                <a:latin typeface="Helios Bold"/>
              </a:rPr>
              <a:t>Trabajadores por cuenta propia</a:t>
            </a:r>
          </a:p>
          <a:p>
            <a:pPr algn="ctr">
              <a:lnSpc>
                <a:spcPts val="4099"/>
              </a:lnSpc>
            </a:pPr>
          </a:p>
          <a:p>
            <a:pPr algn="ctr">
              <a:lnSpc>
                <a:spcPts val="4099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name="Table 2" id="2"/>
          <p:cNvGraphicFramePr>
            <a:graphicFrameLocks noGrp="true"/>
          </p:cNvGraphicFramePr>
          <p:nvPr/>
        </p:nvGraphicFramePr>
        <p:xfrm>
          <a:off x="5853991" y="3733172"/>
          <a:ext cx="11405309" cy="4964064"/>
        </p:xfrm>
        <a:graphic>
          <a:graphicData uri="http://schemas.openxmlformats.org/drawingml/2006/table">
            <a:tbl>
              <a:tblPr/>
              <a:tblGrid>
                <a:gridCol w="11405309"/>
              </a:tblGrid>
              <a:tr h="112826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Investigaciones Ingeniereológicas aplicadas a la construcción</a:t>
                      </a:r>
                      <a:endParaRPr lang="en-US" sz="1100"/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169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Elaboración de diseños para las actividades de construcción y montaje</a:t>
                      </a:r>
                      <a:endParaRPr lang="en-US" sz="1100"/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31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Construcción de las obras civiles, industriales, de ingeniería, atraques y dragados</a:t>
                      </a:r>
                      <a:endParaRPr lang="en-US" sz="1100"/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4315">
                <a:tc>
                  <a:txBody>
                    <a:bodyPr anchor="t" rtlCol="false"/>
                    <a:lstStyle/>
                    <a:p>
                      <a:pPr algn="l">
                        <a:lnSpc>
                          <a:spcPts val="3499"/>
                        </a:lnSpc>
                        <a:defRPr/>
                      </a:pPr>
                      <a:r>
                        <a:rPr lang="en-US" sz="2499">
                          <a:solidFill>
                            <a:srgbClr val="2A2E3A"/>
                          </a:solidFill>
                          <a:latin typeface="Helios Bold"/>
                        </a:rPr>
                        <a:t>La producción y comercialización de materiales y productos de la construcción</a:t>
                      </a:r>
                      <a:endParaRPr lang="en-US" sz="1100"/>
                    </a:p>
                  </a:txBody>
                  <a:tcPr marL="211594" marR="211594" marT="211594" marB="211594" anchor="b">
                    <a:lnL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0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name="Freeform 3" id="3"/>
          <p:cNvSpPr/>
          <p:nvPr/>
        </p:nvSpPr>
        <p:spPr>
          <a:xfrm flipH="false" flipV="false" rot="0">
            <a:off x="0" y="0"/>
            <a:ext cx="4477382" cy="10287000"/>
          </a:xfrm>
          <a:custGeom>
            <a:avLst/>
            <a:gdLst/>
            <a:ahLst/>
            <a:cxnLst/>
            <a:rect r="r" b="b" t="t" l="l"/>
            <a:pathLst>
              <a:path h="10287000" w="4477382">
                <a:moveTo>
                  <a:pt x="0" y="0"/>
                </a:moveTo>
                <a:lnTo>
                  <a:pt x="4477382" y="0"/>
                </a:lnTo>
                <a:lnTo>
                  <a:pt x="447738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37991" t="0" r="-171067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4736983" y="8900077"/>
            <a:ext cx="6251838" cy="1138238"/>
          </a:xfrm>
          <a:custGeom>
            <a:avLst/>
            <a:gdLst/>
            <a:ahLst/>
            <a:cxnLst/>
            <a:rect r="r" b="b" t="t" l="l"/>
            <a:pathLst>
              <a:path h="1138238" w="6251838">
                <a:moveTo>
                  <a:pt x="0" y="0"/>
                </a:moveTo>
                <a:lnTo>
                  <a:pt x="6251838" y="0"/>
                </a:lnTo>
                <a:lnTo>
                  <a:pt x="6251838" y="1138238"/>
                </a:lnTo>
                <a:lnTo>
                  <a:pt x="0" y="1138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57088" r="0" b="-95121"/>
            </a:stretch>
          </a:blipFill>
          <a:ln w="47625" cap="sq">
            <a:solidFill>
              <a:srgbClr val="000000"/>
            </a:solidFill>
            <a:prstDash val="lgDash"/>
            <a:miter/>
          </a:ln>
        </p:spPr>
      </p:sp>
      <p:sp>
        <p:nvSpPr>
          <p:cNvPr name="Freeform 5" id="5"/>
          <p:cNvSpPr/>
          <p:nvPr/>
        </p:nvSpPr>
        <p:spPr>
          <a:xfrm flipH="false" flipV="false" rot="0">
            <a:off x="11556645" y="8900077"/>
            <a:ext cx="6251838" cy="1138238"/>
          </a:xfrm>
          <a:custGeom>
            <a:avLst/>
            <a:gdLst/>
            <a:ahLst/>
            <a:cxnLst/>
            <a:rect r="r" b="b" t="t" l="l"/>
            <a:pathLst>
              <a:path h="1138238" w="6251838">
                <a:moveTo>
                  <a:pt x="0" y="0"/>
                </a:moveTo>
                <a:lnTo>
                  <a:pt x="6251838" y="0"/>
                </a:lnTo>
                <a:lnTo>
                  <a:pt x="6251838" y="1138238"/>
                </a:lnTo>
                <a:lnTo>
                  <a:pt x="0" y="113823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157088" r="0" b="-95121"/>
            </a:stretch>
          </a:blipFill>
          <a:ln w="47625" cap="sq">
            <a:solidFill>
              <a:srgbClr val="000000"/>
            </a:solidFill>
            <a:prstDash val="lgDash"/>
            <a:miter/>
          </a:ln>
        </p:spPr>
      </p:sp>
      <p:grpSp>
        <p:nvGrpSpPr>
          <p:cNvPr name="Group 6" id="6"/>
          <p:cNvGrpSpPr/>
          <p:nvPr/>
        </p:nvGrpSpPr>
        <p:grpSpPr>
          <a:xfrm rot="0">
            <a:off x="5853991" y="335269"/>
            <a:ext cx="11405309" cy="3397903"/>
            <a:chOff x="0" y="0"/>
            <a:chExt cx="15207079" cy="4530538"/>
          </a:xfrm>
        </p:grpSpPr>
        <p:sp>
          <p:nvSpPr>
            <p:cNvPr name="TextBox 7" id="7"/>
            <p:cNvSpPr txBox="true"/>
            <p:nvPr/>
          </p:nvSpPr>
          <p:spPr>
            <a:xfrm rot="0">
              <a:off x="0" y="0"/>
              <a:ext cx="15207079" cy="342900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10199"/>
                </a:lnSpc>
              </a:pPr>
              <a:r>
                <a:rPr lang="en-US" sz="8499">
                  <a:solidFill>
                    <a:srgbClr val="DB8A12"/>
                  </a:solidFill>
                  <a:latin typeface="TT Hoves Bold"/>
                </a:rPr>
                <a:t>Actividades Fundamentales</a:t>
              </a:r>
            </a:p>
          </p:txBody>
        </p:sp>
        <p:sp>
          <p:nvSpPr>
            <p:cNvPr name="TextBox 8" id="8"/>
            <p:cNvSpPr txBox="true"/>
            <p:nvPr/>
          </p:nvSpPr>
          <p:spPr>
            <a:xfrm rot="0">
              <a:off x="0" y="3756684"/>
              <a:ext cx="15207079" cy="77385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l">
                <a:lnSpc>
                  <a:spcPts val="4759"/>
                </a:lnSpc>
              </a:pPr>
              <a:r>
                <a:rPr lang="en-US" sz="3399">
                  <a:solidFill>
                    <a:srgbClr val="2A2E3A"/>
                  </a:solidFill>
                  <a:latin typeface="Helios Bold"/>
                </a:rPr>
                <a:t>Sector de la Construcción</a:t>
              </a:r>
            </a:p>
          </p:txBody>
        </p:sp>
      </p:grpSp>
      <p:sp>
        <p:nvSpPr>
          <p:cNvPr name="TextBox 9" id="9"/>
          <p:cNvSpPr txBox="true"/>
          <p:nvPr/>
        </p:nvSpPr>
        <p:spPr>
          <a:xfrm rot="0">
            <a:off x="4935321" y="9041205"/>
            <a:ext cx="5855162" cy="798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Helios Bold"/>
              </a:rPr>
              <a:t>FUERZA LABORAL</a:t>
            </a:r>
          </a:p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Helios Bold"/>
              </a:rPr>
              <a:t>A</a:t>
            </a:r>
            <a:r>
              <a:rPr lang="en-US" sz="2299">
                <a:solidFill>
                  <a:srgbClr val="000000"/>
                </a:solidFill>
                <a:latin typeface="Helios Bold"/>
              </a:rPr>
              <a:t>proximadamente 230 mil trabajadores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11754983" y="9041205"/>
            <a:ext cx="5855162" cy="7988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000000"/>
                </a:solidFill>
                <a:latin typeface="Helios Bold"/>
              </a:rPr>
              <a:t>PROFESIONALES</a:t>
            </a:r>
          </a:p>
          <a:p>
            <a:pPr algn="ctr">
              <a:lnSpc>
                <a:spcPts val="3219"/>
              </a:lnSpc>
              <a:spcBef>
                <a:spcPct val="0"/>
              </a:spcBef>
            </a:pPr>
            <a:r>
              <a:rPr lang="en-US" sz="2299">
                <a:solidFill>
                  <a:srgbClr val="000000"/>
                </a:solidFill>
                <a:latin typeface="Helios Bold"/>
              </a:rPr>
              <a:t>Sobre la cifra de 17 mil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601808" y="-384018"/>
            <a:ext cx="18526628" cy="2318863"/>
            <a:chOff x="0" y="0"/>
            <a:chExt cx="1610883" cy="2016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10883" cy="201624"/>
            </a:xfrm>
            <a:custGeom>
              <a:avLst/>
              <a:gdLst/>
              <a:ahLst/>
              <a:cxnLst/>
              <a:rect r="r" b="b" t="t" l="l"/>
              <a:pathLst>
                <a:path h="201624" w="1610883">
                  <a:moveTo>
                    <a:pt x="203200" y="0"/>
                  </a:moveTo>
                  <a:lnTo>
                    <a:pt x="1407683" y="0"/>
                  </a:lnTo>
                  <a:lnTo>
                    <a:pt x="1610883" y="201624"/>
                  </a:lnTo>
                  <a:lnTo>
                    <a:pt x="0" y="201624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356883" cy="2397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579134" y="9525"/>
            <a:ext cx="13497794" cy="17430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960"/>
              </a:lnSpc>
            </a:pPr>
            <a:r>
              <a:rPr lang="en-US" sz="5800">
                <a:solidFill>
                  <a:srgbClr val="2A2E3A"/>
                </a:solidFill>
                <a:latin typeface="TT Hoves Bold"/>
              </a:rPr>
              <a:t>Empresas del Grupo Empresarial de la Industria de Materiales</a:t>
            </a:r>
          </a:p>
        </p:txBody>
      </p: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0" y="2207640"/>
          <a:ext cx="18288000" cy="8204705"/>
        </p:xfrm>
        <a:graphic>
          <a:graphicData uri="http://schemas.openxmlformats.org/drawingml/2006/table">
            <a:tbl>
              <a:tblPr/>
              <a:tblGrid>
                <a:gridCol w="11271854"/>
                <a:gridCol w="7016146"/>
              </a:tblGrid>
              <a:tr h="121825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7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7539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96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767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603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206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name="TextBox 7" id="7"/>
          <p:cNvSpPr txBox="true"/>
          <p:nvPr/>
        </p:nvSpPr>
        <p:spPr>
          <a:xfrm rot="0">
            <a:off x="111331" y="3592540"/>
            <a:ext cx="10640127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PERDURIT,Emp.Fibrocemento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265763" y="4339445"/>
            <a:ext cx="8331262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IMPERASFAL, Emp. Impermeabilizantes 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56389" y="5086350"/>
            <a:ext cx="935001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VILLALCO, Carpintería de Aluminio de Villa Clara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0" id="10"/>
          <p:cNvSpPr txBox="true"/>
          <p:nvPr/>
        </p:nvSpPr>
        <p:spPr>
          <a:xfrm rot="0">
            <a:off x="756389" y="5766580"/>
            <a:ext cx="9667351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MICALUM, Tecnología Avanzada de la Construcción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915059" y="6656360"/>
            <a:ext cx="903266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DURALMET, Producciones Metálicas 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270001" y="7393739"/>
            <a:ext cx="1088382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GEPALSI, Comercializadora y Conformadora de Carpintería Metálica y PVC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-291036" y="8207319"/>
            <a:ext cx="1104249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HORTER, Hormigón y Terrazo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90666" y="8959794"/>
            <a:ext cx="1104249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ALME, Producciones de Aluminio, Metálicas y Eléctricas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-89853" y="9539025"/>
            <a:ext cx="1104249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EXPLOMAT, Servicios Minero Geológico 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11518364" y="3592540"/>
            <a:ext cx="6507842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Carpintería de Madera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11272573" y="5274065"/>
            <a:ext cx="7015427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Comercializadora Andrés González Lines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1272573" y="6767874"/>
            <a:ext cx="7015427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Canteras 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018780" y="8287295"/>
            <a:ext cx="7015427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Cerámica Blanca de San José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0" id="20"/>
          <p:cNvSpPr txBox="true"/>
          <p:nvPr/>
        </p:nvSpPr>
        <p:spPr>
          <a:xfrm rot="0">
            <a:off x="0" y="2264611"/>
            <a:ext cx="11272573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Cerámica de Santa Cruz GECEM, Grupo Empresarial del Cemento</a:t>
            </a:r>
          </a:p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14 Empresas de materiales de la Construcción (todo el país)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1" id="21"/>
          <p:cNvSpPr txBox="true"/>
          <p:nvPr/>
        </p:nvSpPr>
        <p:spPr>
          <a:xfrm rot="0">
            <a:off x="11518364" y="2328328"/>
            <a:ext cx="6507842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Mármoles Cubanos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2" id="22"/>
          <p:cNvSpPr txBox="true"/>
          <p:nvPr/>
        </p:nvSpPr>
        <p:spPr>
          <a:xfrm rot="0">
            <a:off x="11272573" y="9726739"/>
            <a:ext cx="7015427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Cerámica Blanca de Holguín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601808" y="-413863"/>
            <a:ext cx="18526628" cy="2318863"/>
            <a:chOff x="0" y="0"/>
            <a:chExt cx="1610883" cy="2016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10883" cy="201624"/>
            </a:xfrm>
            <a:custGeom>
              <a:avLst/>
              <a:gdLst/>
              <a:ahLst/>
              <a:cxnLst/>
              <a:rect r="r" b="b" t="t" l="l"/>
              <a:pathLst>
                <a:path h="201624" w="1610883">
                  <a:moveTo>
                    <a:pt x="203200" y="0"/>
                  </a:moveTo>
                  <a:lnTo>
                    <a:pt x="1407683" y="0"/>
                  </a:lnTo>
                  <a:lnTo>
                    <a:pt x="1610883" y="201624"/>
                  </a:lnTo>
                  <a:lnTo>
                    <a:pt x="0" y="201624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356883" cy="2397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0" y="1905000"/>
          <a:ext cx="18288000" cy="8379333"/>
        </p:xfrm>
        <a:graphic>
          <a:graphicData uri="http://schemas.openxmlformats.org/drawingml/2006/table">
            <a:tbl>
              <a:tblPr/>
              <a:tblGrid>
                <a:gridCol w="9144000"/>
                <a:gridCol w="9144000"/>
              </a:tblGrid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5822"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1"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1028700" y="1488"/>
            <a:ext cx="13497794" cy="2828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Empresas del Grupo empresarial de </a:t>
            </a:r>
          </a:p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Construcción y Montaje</a:t>
            </a:r>
          </a:p>
          <a:p>
            <a:pPr algn="l">
              <a:lnSpc>
                <a:spcPts val="1019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2121904"/>
            <a:ext cx="615993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 Pinar del Río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77326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Integral de Artemisa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42462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del Mariel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1007570" y="4076278"/>
            <a:ext cx="1100115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Movimiento de Tierras No. 1, Contingente Raúl Roa García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-1007570" y="4723978"/>
            <a:ext cx="11001153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-1007570" y="5371678"/>
            <a:ext cx="1100115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e Industriales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8523465" y="8438282"/>
            <a:ext cx="10445807" cy="17470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e Industriales No. 2,</a:t>
            </a:r>
          </a:p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 Contingente Julio Antonio Mella</a:t>
            </a:r>
          </a:p>
          <a:p>
            <a:pPr algn="ctr">
              <a:lnSpc>
                <a:spcPts val="3457"/>
              </a:lnSpc>
            </a:pPr>
          </a:p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 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-187773" y="6998837"/>
            <a:ext cx="9331773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e Industriales No. 3, Contingente Ñico López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-744790" y="8250567"/>
            <a:ext cx="10445807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No. 53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-96886" y="9064147"/>
            <a:ext cx="9149999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Contingente Blas Roca Calderío, Contingente Julio Antonio Mella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7" id="17"/>
          <p:cNvSpPr txBox="true"/>
          <p:nvPr/>
        </p:nvSpPr>
        <p:spPr>
          <a:xfrm rot="0">
            <a:off x="10674877" y="2121904"/>
            <a:ext cx="5632806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Integral de Mayabeque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0674877" y="274190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 Matanzas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9993584" y="3424623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Emp.Construcción y Montaje Obras del Turismo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0" id="20"/>
          <p:cNvSpPr txBox="true"/>
          <p:nvPr/>
        </p:nvSpPr>
        <p:spPr>
          <a:xfrm rot="0">
            <a:off x="9921193" y="4076278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No. 37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1" id="21"/>
          <p:cNvSpPr txBox="true"/>
          <p:nvPr/>
        </p:nvSpPr>
        <p:spPr>
          <a:xfrm rot="0">
            <a:off x="9848802" y="4727933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Industriales No. 6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2" id="22"/>
          <p:cNvSpPr txBox="true"/>
          <p:nvPr/>
        </p:nvSpPr>
        <p:spPr>
          <a:xfrm rot="0">
            <a:off x="9776412" y="5379587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12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3" id="23"/>
          <p:cNvSpPr txBox="true"/>
          <p:nvPr/>
        </p:nvSpPr>
        <p:spPr>
          <a:xfrm rot="0">
            <a:off x="9704021" y="6031242"/>
            <a:ext cx="714017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Villa Clara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9993584" y="6830757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25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9993584" y="7624702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Emp.Construcción y Montaje de Sancti Spíritus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6" id="26"/>
          <p:cNvSpPr txBox="true"/>
          <p:nvPr/>
        </p:nvSpPr>
        <p:spPr>
          <a:xfrm rot="0">
            <a:off x="538580" y="6268197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 Ciego de Ávila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601808" y="-413863"/>
            <a:ext cx="18526628" cy="2318863"/>
            <a:chOff x="0" y="0"/>
            <a:chExt cx="1610883" cy="2016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10883" cy="201624"/>
            </a:xfrm>
            <a:custGeom>
              <a:avLst/>
              <a:gdLst/>
              <a:ahLst/>
              <a:cxnLst/>
              <a:rect r="r" b="b" t="t" l="l"/>
              <a:pathLst>
                <a:path h="201624" w="1610883">
                  <a:moveTo>
                    <a:pt x="203200" y="0"/>
                  </a:moveTo>
                  <a:lnTo>
                    <a:pt x="1407683" y="0"/>
                  </a:lnTo>
                  <a:lnTo>
                    <a:pt x="1610883" y="201624"/>
                  </a:lnTo>
                  <a:lnTo>
                    <a:pt x="0" y="201624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356883" cy="2397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0" y="1905000"/>
          <a:ext cx="18288000" cy="8382000"/>
        </p:xfrm>
        <a:graphic>
          <a:graphicData uri="http://schemas.openxmlformats.org/drawingml/2006/table">
            <a:tbl>
              <a:tblPr/>
              <a:tblGrid>
                <a:gridCol w="9144000"/>
                <a:gridCol w="9144000"/>
              </a:tblGrid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1028700" y="1488"/>
            <a:ext cx="13497794" cy="2828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Empresas del Grupo empresarial de </a:t>
            </a:r>
          </a:p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Construcción y Montaje</a:t>
            </a:r>
          </a:p>
          <a:p>
            <a:pPr algn="l">
              <a:lnSpc>
                <a:spcPts val="1019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2121904"/>
            <a:ext cx="615993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No 1Camagüey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8" id="8"/>
          <p:cNvSpPr txBox="true"/>
          <p:nvPr/>
        </p:nvSpPr>
        <p:spPr>
          <a:xfrm rot="0">
            <a:off x="1028700" y="277326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Producción Industrial de Camagüey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42462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 Las Tunas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1007570" y="4076278"/>
            <a:ext cx="1100115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Movimiento de Tierras No. 1, Contingente Raúl Roa García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1" id="11"/>
          <p:cNvSpPr txBox="true"/>
          <p:nvPr/>
        </p:nvSpPr>
        <p:spPr>
          <a:xfrm rot="0">
            <a:off x="-1007570" y="4723978"/>
            <a:ext cx="11001153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5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-1007570" y="5371678"/>
            <a:ext cx="1100115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e Industriales 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10674877" y="2121904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No. 57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7423" y="6218957"/>
            <a:ext cx="714017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de Ciego de Ávila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637423" y="6832958"/>
            <a:ext cx="714017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Arquitectura No. 19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7423" y="7484612"/>
            <a:ext cx="714017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16 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37423" y="8136267"/>
            <a:ext cx="714017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17 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37423" y="8892697"/>
            <a:ext cx="695505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Constructora Integral No. 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37423" y="9649127"/>
            <a:ext cx="695505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Granma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674877" y="2747768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Industriales No. 11 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674877" y="3373633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de Ingeniería No. 24 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674877" y="3999498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Constructora de Obras Marítimas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674877" y="4625363"/>
            <a:ext cx="68040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Construcción y Montaje Especializado, ECME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4" id="24"/>
          <p:cNvSpPr txBox="true"/>
          <p:nvPr/>
        </p:nvSpPr>
        <p:spPr>
          <a:xfrm rot="0">
            <a:off x="10674877" y="5590753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Central de Equipos, CUBIZA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10455300" y="6242408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Soluciones Mecánicas , SOMEC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0235723" y="6894062"/>
            <a:ext cx="68040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Productora de Prefabricado de La Habana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7" id="27"/>
          <p:cNvSpPr txBox="true"/>
          <p:nvPr/>
        </p:nvSpPr>
        <p:spPr>
          <a:xfrm rot="0">
            <a:off x="10016146" y="7545717"/>
            <a:ext cx="7729577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Producciones Metálicas de La Habana, EPROMAP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8" id="28"/>
          <p:cNvSpPr txBox="true"/>
          <p:nvPr/>
        </p:nvSpPr>
        <p:spPr>
          <a:xfrm rot="0">
            <a:off x="9749300" y="8266832"/>
            <a:ext cx="833781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Tecnologías Industriales para la Construcción, TICONS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9" id="29"/>
          <p:cNvSpPr txBox="true"/>
          <p:nvPr/>
        </p:nvSpPr>
        <p:spPr>
          <a:xfrm rot="0">
            <a:off x="9468817" y="8845072"/>
            <a:ext cx="8337813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Equipos y Talleres 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07910" y="9649127"/>
            <a:ext cx="833781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Productora de Prefabricado de Holguín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601808" y="-413863"/>
            <a:ext cx="18526628" cy="2318863"/>
            <a:chOff x="0" y="0"/>
            <a:chExt cx="1610883" cy="2016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10883" cy="201624"/>
            </a:xfrm>
            <a:custGeom>
              <a:avLst/>
              <a:gdLst/>
              <a:ahLst/>
              <a:cxnLst/>
              <a:rect r="r" b="b" t="t" l="l"/>
              <a:pathLst>
                <a:path h="201624" w="1610883">
                  <a:moveTo>
                    <a:pt x="203200" y="0"/>
                  </a:moveTo>
                  <a:lnTo>
                    <a:pt x="1407683" y="0"/>
                  </a:lnTo>
                  <a:lnTo>
                    <a:pt x="1610883" y="201624"/>
                  </a:lnTo>
                  <a:lnTo>
                    <a:pt x="0" y="201624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356883" cy="2397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graphicFrame>
        <p:nvGraphicFramePr>
          <p:cNvPr name="Table 5" id="5"/>
          <p:cNvGraphicFramePr>
            <a:graphicFrameLocks noGrp="true"/>
          </p:cNvGraphicFramePr>
          <p:nvPr/>
        </p:nvGraphicFramePr>
        <p:xfrm>
          <a:off x="0" y="1905000"/>
          <a:ext cx="18288000" cy="8382000"/>
        </p:xfrm>
        <a:graphic>
          <a:graphicData uri="http://schemas.openxmlformats.org/drawingml/2006/table">
            <a:tbl>
              <a:tblPr/>
              <a:tblGrid>
                <a:gridCol w="9144000"/>
                <a:gridCol w="9144000"/>
              </a:tblGrid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6262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38100">
                      <a:solidFill>
                        <a:srgbClr val="AB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name="TextBox 6" id="6"/>
          <p:cNvSpPr txBox="true"/>
          <p:nvPr/>
        </p:nvSpPr>
        <p:spPr>
          <a:xfrm rot="0">
            <a:off x="1028700" y="1488"/>
            <a:ext cx="13497794" cy="2828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Empresas del Grupo Empresarial de</a:t>
            </a:r>
            <a:r>
              <a:rPr lang="en-US" sz="5100">
                <a:solidFill>
                  <a:srgbClr val="2A2E3A"/>
                </a:solidFill>
                <a:latin typeface="TT Hoves Bold"/>
              </a:rPr>
              <a:t> </a:t>
            </a:r>
          </a:p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Diseño e Ingeniería</a:t>
            </a:r>
          </a:p>
          <a:p>
            <a:pPr algn="l">
              <a:lnSpc>
                <a:spcPts val="10199"/>
              </a:lnSpc>
            </a:pP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1950793"/>
            <a:ext cx="6159934" cy="4986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017"/>
              </a:lnSpc>
              <a:spcBef>
                <a:spcPct val="0"/>
              </a:spcBef>
            </a:pPr>
            <a:r>
              <a:rPr lang="en-US" sz="2869">
                <a:solidFill>
                  <a:srgbClr val="2A2E3A"/>
                </a:solidFill>
                <a:latin typeface="Helios Bold"/>
              </a:rPr>
              <a:t>15 empresas de Diseño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637423" y="2720728"/>
            <a:ext cx="7854191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de Pinar del Río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1028700" y="3424623"/>
            <a:ext cx="5632806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para Industrias Varias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1007570" y="4076278"/>
            <a:ext cx="11001153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Obras de Arquitectura No. 2 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-1007570" y="4723978"/>
            <a:ext cx="11001153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de Proyectos de Obras de Transporte, EPOT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-716482" y="5480408"/>
            <a:ext cx="105620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de la Habana, EPROB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10674877" y="2121904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Diseño e Ingeniería de Las Tunas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637423" y="6218957"/>
            <a:ext cx="7854191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de Matanzas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37423" y="6832958"/>
            <a:ext cx="7854191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de Villa Clara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637423" y="7484612"/>
            <a:ext cx="7140174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Diseño e Ingeniería de Cienfuegos, IDEAR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637423" y="8136267"/>
            <a:ext cx="8506577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de Sancti Spiritus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637423" y="8892697"/>
            <a:ext cx="695505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Ingeniería y Arquitectura No.11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637423" y="9649127"/>
            <a:ext cx="695505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de Diseño e Ingeniería de Ciego de Ávila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10674877" y="2747768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Servicios de Ingeniería y Diseño de Granma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10674877" y="3373633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Proyectos de Arquitectura e Ingeniería No. 15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0674877" y="3999498"/>
            <a:ext cx="680400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Diseño e Ingeniería de Guantánamo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0516207" y="4733503"/>
            <a:ext cx="6804000" cy="869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597"/>
              </a:lnSpc>
            </a:pPr>
            <a:r>
              <a:rPr lang="en-US" sz="2569">
                <a:solidFill>
                  <a:srgbClr val="FFFFFF"/>
                </a:solidFill>
                <a:latin typeface="Helios Bold"/>
              </a:rPr>
              <a:t>3 Empresas de Investigaciones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4" id="24"/>
          <p:cNvSpPr txBox="true"/>
          <p:nvPr/>
        </p:nvSpPr>
        <p:spPr>
          <a:xfrm rot="0">
            <a:off x="10174817" y="5537558"/>
            <a:ext cx="6804000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Servicios Técnicos de Defectoscopia y Soldadura, CENEX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25" id="25"/>
          <p:cNvSpPr txBox="true"/>
          <p:nvPr/>
        </p:nvSpPr>
        <p:spPr>
          <a:xfrm rot="0">
            <a:off x="10235723" y="7046462"/>
            <a:ext cx="6804000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Centro de Investigación y Desarrollo de la Construcción, CIDC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9749300" y="8266832"/>
            <a:ext cx="8337813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de Informática y Automatización para la Construcción ,AICROS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800000">
            <a:off x="-2601808" y="-384018"/>
            <a:ext cx="18526628" cy="2318863"/>
            <a:chOff x="0" y="0"/>
            <a:chExt cx="1610883" cy="20162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610883" cy="201624"/>
            </a:xfrm>
            <a:custGeom>
              <a:avLst/>
              <a:gdLst/>
              <a:ahLst/>
              <a:cxnLst/>
              <a:rect r="r" b="b" t="t" l="l"/>
              <a:pathLst>
                <a:path h="201624" w="1610883">
                  <a:moveTo>
                    <a:pt x="203200" y="0"/>
                  </a:moveTo>
                  <a:lnTo>
                    <a:pt x="1407683" y="0"/>
                  </a:lnTo>
                  <a:lnTo>
                    <a:pt x="1610883" y="201624"/>
                  </a:lnTo>
                  <a:lnTo>
                    <a:pt x="0" y="201624"/>
                  </a:lnTo>
                  <a:lnTo>
                    <a:pt x="203200" y="0"/>
                  </a:lnTo>
                  <a:close/>
                </a:path>
              </a:pathLst>
            </a:custGeom>
            <a:solidFill>
              <a:srgbClr val="DB8A12"/>
            </a:solidFill>
          </p:spPr>
        </p:sp>
        <p:sp>
          <p:nvSpPr>
            <p:cNvPr name="TextBox 4" id="4"/>
            <p:cNvSpPr txBox="true"/>
            <p:nvPr/>
          </p:nvSpPr>
          <p:spPr>
            <a:xfrm>
              <a:off x="127000" y="-38100"/>
              <a:ext cx="1356883" cy="23972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100"/>
                </a:lnSpc>
              </a:pPr>
            </a:p>
          </p:txBody>
        </p:sp>
      </p:grpSp>
      <p:sp>
        <p:nvSpPr>
          <p:cNvPr name="TextBox 5" id="5"/>
          <p:cNvSpPr txBox="true"/>
          <p:nvPr/>
        </p:nvSpPr>
        <p:spPr>
          <a:xfrm rot="0">
            <a:off x="1028700" y="31334"/>
            <a:ext cx="13497794" cy="28289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Empresas del Grupo Empresarial de </a:t>
            </a:r>
          </a:p>
          <a:p>
            <a:pPr algn="l">
              <a:lnSpc>
                <a:spcPts val="6120"/>
              </a:lnSpc>
            </a:pPr>
            <a:r>
              <a:rPr lang="en-US" sz="5100">
                <a:solidFill>
                  <a:srgbClr val="2A2E3A"/>
                </a:solidFill>
                <a:latin typeface="TT Hoves Bold"/>
              </a:rPr>
              <a:t>Diseño e Ingeniería</a:t>
            </a:r>
          </a:p>
          <a:p>
            <a:pPr algn="l">
              <a:lnSpc>
                <a:spcPts val="10199"/>
              </a:lnSpc>
            </a:pPr>
          </a:p>
        </p:txBody>
      </p:sp>
      <p:graphicFrame>
        <p:nvGraphicFramePr>
          <p:cNvPr name="Table 6" id="6"/>
          <p:cNvGraphicFramePr>
            <a:graphicFrameLocks noGrp="true"/>
          </p:cNvGraphicFramePr>
          <p:nvPr/>
        </p:nvGraphicFramePr>
        <p:xfrm>
          <a:off x="0" y="2207640"/>
          <a:ext cx="18288000" cy="8204705"/>
        </p:xfrm>
        <a:graphic>
          <a:graphicData uri="http://schemas.openxmlformats.org/drawingml/2006/table">
            <a:tbl>
              <a:tblPr/>
              <a:tblGrid>
                <a:gridCol w="11173783"/>
                <a:gridCol w="7114217"/>
              </a:tblGrid>
              <a:tr h="1222037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639"/>
                        </a:lnSpc>
                        <a:defRPr/>
                      </a:pPr>
                      <a:r>
                        <a:rPr lang="en-US" sz="2599">
                          <a:solidFill>
                            <a:srgbClr val="2A2E3A"/>
                          </a:solidFill>
                          <a:latin typeface="Helios Bold"/>
                        </a:rPr>
                        <a:t>Empresas de Ingeniería 9</a:t>
                      </a:r>
                      <a:endParaRPr lang="en-US" sz="1100"/>
                    </a:p>
                    <a:p>
                      <a:pPr algn="ctr">
                        <a:lnSpc>
                          <a:spcPts val="2100"/>
                        </a:lnSpc>
                      </a:pPr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3639"/>
                        </a:lnSpc>
                        <a:defRPr/>
                      </a:pPr>
                      <a:r>
                        <a:rPr lang="en-US" sz="2599">
                          <a:solidFill>
                            <a:srgbClr val="FFFFFF"/>
                          </a:solidFill>
                          <a:latin typeface="Helios Bold"/>
                        </a:rPr>
                        <a:t>5 Emp Asociadas al Comercio Exterior</a:t>
                      </a:r>
                      <a:endParaRPr lang="en-US" sz="1100"/>
                    </a:p>
                    <a:p>
                      <a:pPr algn="ctr">
                        <a:lnSpc>
                          <a:spcPts val="2799"/>
                        </a:lnSpc>
                      </a:pPr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6262"/>
                    </a:solidFill>
                  </a:tcPr>
                </a:tc>
              </a:tr>
              <a:tr h="771616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960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67675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6038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832061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rowSpan="2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 vMerge="true"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81419"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51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E4E4"/>
                    </a:solidFill>
                  </a:tcPr>
                </a:tc>
                <a:tc>
                  <a:txBody>
                    <a:bodyPr anchor="t" rtlCol="false"/>
                    <a:lstStyle/>
                    <a:p>
                      <a:pPr algn="ctr">
                        <a:lnSpc>
                          <a:spcPts val="2100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mpd="sng" algn="ctr" cap="flat" w="9525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mpd="sng" algn="ctr" cap="flat" w="19050">
                      <a:solidFill>
                        <a:srgbClr val="2A2E3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name="TextBox 7" id="7"/>
          <p:cNvSpPr txBox="true"/>
          <p:nvPr/>
        </p:nvSpPr>
        <p:spPr>
          <a:xfrm rot="0">
            <a:off x="111331" y="3592540"/>
            <a:ext cx="8979779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La Habana, SIMAX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03364" y="4339445"/>
            <a:ext cx="8331262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Varadero, arcos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-206010" y="5086350"/>
            <a:ext cx="9350010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Cienfuegos, ESIC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-291036" y="5833255"/>
            <a:ext cx="9667351" cy="4325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Villa Clara, ESI VC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111331" y="6580160"/>
            <a:ext cx="9032669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Camagüey, DOVEL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2" id="12"/>
          <p:cNvSpPr txBox="true"/>
          <p:nvPr/>
        </p:nvSpPr>
        <p:spPr>
          <a:xfrm rot="0">
            <a:off x="-132366" y="7393739"/>
            <a:ext cx="10143362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Servicios de Ingeniería y Diseño de Holguín, VERTICE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3" id="13"/>
          <p:cNvSpPr txBox="true"/>
          <p:nvPr/>
        </p:nvSpPr>
        <p:spPr>
          <a:xfrm rot="0">
            <a:off x="-291036" y="8207319"/>
            <a:ext cx="1104249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Contratista General de Obras de Santiago de Cuba, ESCOPAS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4" id="14"/>
          <p:cNvSpPr txBox="true"/>
          <p:nvPr/>
        </p:nvSpPr>
        <p:spPr>
          <a:xfrm rot="0">
            <a:off x="111331" y="8997894"/>
            <a:ext cx="1104249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de Servicios Especiales y Dirección Integrada de Proyectos, ESEDIP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5" id="15"/>
          <p:cNvSpPr txBox="true"/>
          <p:nvPr/>
        </p:nvSpPr>
        <p:spPr>
          <a:xfrm rot="0">
            <a:off x="-978608" y="9539025"/>
            <a:ext cx="11042494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Nacional de Investigaciones Aplicadas, INVESCONS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6" id="16"/>
          <p:cNvSpPr txBox="true"/>
          <p:nvPr/>
        </p:nvSpPr>
        <p:spPr>
          <a:xfrm rot="0">
            <a:off x="11518364" y="3592540"/>
            <a:ext cx="6507842" cy="8707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  <a:spcBef>
                <a:spcPct val="0"/>
              </a:spcBef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Exportadora e Importadora de Equipos de Construcción, CONSTRUIMPORT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272573" y="5274065"/>
            <a:ext cx="7015427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Exportadora e Importadora de la Construcción, IMECO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8" id="18"/>
          <p:cNvSpPr txBox="true"/>
          <p:nvPr/>
        </p:nvSpPr>
        <p:spPr>
          <a:xfrm rot="0">
            <a:off x="11272573" y="6767874"/>
            <a:ext cx="7015427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Unión de Empresas Constructoras del Caribe .S.A(UNECA)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  <p:sp>
        <p:nvSpPr>
          <p:cNvPr name="TextBox 19" id="19"/>
          <p:cNvSpPr txBox="true"/>
          <p:nvPr/>
        </p:nvSpPr>
        <p:spPr>
          <a:xfrm rot="0">
            <a:off x="11018780" y="8287295"/>
            <a:ext cx="7015427" cy="13088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Dinvai Construcciones S.A</a:t>
            </a:r>
          </a:p>
          <a:p>
            <a:pPr algn="ctr">
              <a:lnSpc>
                <a:spcPts val="3457"/>
              </a:lnSpc>
            </a:pPr>
            <a:r>
              <a:rPr lang="en-US" sz="2469">
                <a:solidFill>
                  <a:srgbClr val="2A2E3A"/>
                </a:solidFill>
                <a:latin typeface="Helios"/>
              </a:rPr>
              <a:t>Empresa Empleadora</a:t>
            </a:r>
          </a:p>
          <a:p>
            <a:pPr algn="ctr">
              <a:lnSpc>
                <a:spcPts val="3457"/>
              </a:lnSpc>
              <a:spcBef>
                <a:spcPct val="0"/>
              </a:spcBef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DAGHwBSJ0vw</dc:identifier>
  <dcterms:modified xsi:type="dcterms:W3CDTF">2011-08-01T06:04:30Z</dcterms:modified>
  <cp:revision>1</cp:revision>
  <dc:title>Ministerio de la Construcción de la República de Cuba</dc:title>
</cp:coreProperties>
</file>